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91" r:id="rId3"/>
    <p:sldId id="292" r:id="rId4"/>
    <p:sldId id="294" r:id="rId5"/>
    <p:sldId id="293" r:id="rId6"/>
    <p:sldId id="295" r:id="rId7"/>
    <p:sldId id="298" r:id="rId8"/>
    <p:sldId id="299" r:id="rId9"/>
    <p:sldId id="300" r:id="rId10"/>
    <p:sldId id="301" r:id="rId11"/>
    <p:sldId id="270" r:id="rId12"/>
    <p:sldId id="283" r:id="rId13"/>
    <p:sldId id="282" r:id="rId14"/>
    <p:sldId id="284" r:id="rId15"/>
    <p:sldId id="290" r:id="rId16"/>
    <p:sldId id="289" r:id="rId17"/>
    <p:sldId id="302" r:id="rId18"/>
    <p:sldId id="276" r:id="rId19"/>
    <p:sldId id="277" r:id="rId20"/>
    <p:sldId id="303" r:id="rId21"/>
  </p:sldIdLst>
  <p:sldSz cx="12192000" cy="6858000"/>
  <p:notesSz cx="6858000" cy="9144000"/>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45518D-D5D9-4BC1-BD5D-C00EB8B4CCFA}">
          <p14:sldIdLst>
            <p14:sldId id="279"/>
            <p14:sldId id="291"/>
            <p14:sldId id="292"/>
            <p14:sldId id="294"/>
            <p14:sldId id="293"/>
            <p14:sldId id="295"/>
            <p14:sldId id="298"/>
            <p14:sldId id="299"/>
            <p14:sldId id="300"/>
            <p14:sldId id="301"/>
            <p14:sldId id="270"/>
            <p14:sldId id="283"/>
            <p14:sldId id="282"/>
            <p14:sldId id="284"/>
          </p14:sldIdLst>
        </p14:section>
        <p14:section name="Untitled Section" id="{9887F0F9-E127-4C0F-8CA8-522117D9D54C}">
          <p14:sldIdLst>
            <p14:sldId id="290"/>
            <p14:sldId id="289"/>
            <p14:sldId id="302"/>
            <p14:sldId id="276"/>
            <p14:sldId id="277"/>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B1284A-E084-4504-82FE-C3EC48C3997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AFC411C-F3BE-42AE-B226-84B6F81F8E15}">
      <dgm:prSet/>
      <dgm:spPr/>
      <dgm:t>
        <a:bodyPr/>
        <a:lstStyle/>
        <a:p>
          <a:r>
            <a:rPr lang="es-PA"/>
            <a:t>UNIVERSIDAD TECNOLOGICA DE PANAMA</a:t>
          </a:r>
          <a:endParaRPr lang="en-US"/>
        </a:p>
      </dgm:t>
    </dgm:pt>
    <dgm:pt modelId="{707C5B8D-FFCF-46B8-83B7-764C278A8892}" type="parTrans" cxnId="{42920339-69E2-420C-B8AA-FE192959C1A5}">
      <dgm:prSet/>
      <dgm:spPr/>
      <dgm:t>
        <a:bodyPr/>
        <a:lstStyle/>
        <a:p>
          <a:endParaRPr lang="en-US"/>
        </a:p>
      </dgm:t>
    </dgm:pt>
    <dgm:pt modelId="{1175A503-682F-4818-8280-30A0EF1C0330}" type="sibTrans" cxnId="{42920339-69E2-420C-B8AA-FE192959C1A5}">
      <dgm:prSet/>
      <dgm:spPr/>
      <dgm:t>
        <a:bodyPr/>
        <a:lstStyle/>
        <a:p>
          <a:endParaRPr lang="en-US"/>
        </a:p>
      </dgm:t>
    </dgm:pt>
    <dgm:pt modelId="{F38DC291-5B91-4BCA-BB94-A04A07F828EC}">
      <dgm:prSet/>
      <dgm:spPr/>
      <dgm:t>
        <a:bodyPr/>
        <a:lstStyle/>
        <a:p>
          <a:r>
            <a:rPr lang="es-PA"/>
            <a:t>FACULTAD DE INGENIERIA ELECTRICA</a:t>
          </a:r>
          <a:endParaRPr lang="en-US"/>
        </a:p>
      </dgm:t>
    </dgm:pt>
    <dgm:pt modelId="{D39B2834-52B2-453F-ADCF-90DE0CC1759C}" type="parTrans" cxnId="{BCFD46CB-C0ED-4BE8-BE95-2E5AB821885E}">
      <dgm:prSet/>
      <dgm:spPr/>
      <dgm:t>
        <a:bodyPr/>
        <a:lstStyle/>
        <a:p>
          <a:endParaRPr lang="en-US"/>
        </a:p>
      </dgm:t>
    </dgm:pt>
    <dgm:pt modelId="{D75E7C17-1266-4903-8B45-4D77F68F7894}" type="sibTrans" cxnId="{BCFD46CB-C0ED-4BE8-BE95-2E5AB821885E}">
      <dgm:prSet/>
      <dgm:spPr/>
      <dgm:t>
        <a:bodyPr/>
        <a:lstStyle/>
        <a:p>
          <a:endParaRPr lang="en-US"/>
        </a:p>
      </dgm:t>
    </dgm:pt>
    <dgm:pt modelId="{CD33B38D-DBEA-47FC-9A64-B755C0F42BC0}">
      <dgm:prSet/>
      <dgm:spPr/>
      <dgm:t>
        <a:bodyPr/>
        <a:lstStyle/>
        <a:p>
          <a:r>
            <a:rPr lang="es-PA"/>
            <a:t>TEORIA DE CONTROL</a:t>
          </a:r>
          <a:endParaRPr lang="en-US"/>
        </a:p>
      </dgm:t>
    </dgm:pt>
    <dgm:pt modelId="{DC0264AB-2698-472C-B5EE-2FE4F30F89A4}" type="parTrans" cxnId="{2975F67F-2978-44D8-96F8-A2E769E8BDF0}">
      <dgm:prSet/>
      <dgm:spPr/>
      <dgm:t>
        <a:bodyPr/>
        <a:lstStyle/>
        <a:p>
          <a:endParaRPr lang="en-US"/>
        </a:p>
      </dgm:t>
    </dgm:pt>
    <dgm:pt modelId="{24936D7A-603F-49CE-A8FF-67F5EC572D14}" type="sibTrans" cxnId="{2975F67F-2978-44D8-96F8-A2E769E8BDF0}">
      <dgm:prSet/>
      <dgm:spPr/>
      <dgm:t>
        <a:bodyPr/>
        <a:lstStyle/>
        <a:p>
          <a:endParaRPr lang="en-US"/>
        </a:p>
      </dgm:t>
    </dgm:pt>
    <dgm:pt modelId="{9FD0C8F7-3335-461F-A887-3DEF7B7E8FC9}">
      <dgm:prSet/>
      <dgm:spPr/>
      <dgm:t>
        <a:bodyPr/>
        <a:lstStyle/>
        <a:p>
          <a:r>
            <a:rPr lang="es-PA"/>
            <a:t>CODASIG: XXXX</a:t>
          </a:r>
          <a:endParaRPr lang="en-US"/>
        </a:p>
      </dgm:t>
    </dgm:pt>
    <dgm:pt modelId="{24DB8F06-FF6A-4752-BF91-D72ACF534F2E}" type="parTrans" cxnId="{34F45777-879B-4ECC-921F-999077CD34DE}">
      <dgm:prSet/>
      <dgm:spPr/>
      <dgm:t>
        <a:bodyPr/>
        <a:lstStyle/>
        <a:p>
          <a:endParaRPr lang="en-US"/>
        </a:p>
      </dgm:t>
    </dgm:pt>
    <dgm:pt modelId="{522B70C0-6B4F-40D7-BDE2-03368E6C548F}" type="sibTrans" cxnId="{34F45777-879B-4ECC-921F-999077CD34DE}">
      <dgm:prSet/>
      <dgm:spPr/>
      <dgm:t>
        <a:bodyPr/>
        <a:lstStyle/>
        <a:p>
          <a:endParaRPr lang="en-US"/>
        </a:p>
      </dgm:t>
    </dgm:pt>
    <dgm:pt modelId="{CE4C9EA8-DB2F-412E-9B67-EB1062332008}">
      <dgm:prSet/>
      <dgm:spPr/>
      <dgm:t>
        <a:bodyPr/>
        <a:lstStyle/>
        <a:p>
          <a:r>
            <a:rPr lang="es-PA"/>
            <a:t>CODHORA: 4625 </a:t>
          </a:r>
          <a:endParaRPr lang="en-US"/>
        </a:p>
      </dgm:t>
    </dgm:pt>
    <dgm:pt modelId="{553D7032-F16A-42FC-9CBA-25BCF554063E}" type="parTrans" cxnId="{C39E4B24-E633-435B-B671-450AC781DDD6}">
      <dgm:prSet/>
      <dgm:spPr/>
      <dgm:t>
        <a:bodyPr/>
        <a:lstStyle/>
        <a:p>
          <a:endParaRPr lang="en-US"/>
        </a:p>
      </dgm:t>
    </dgm:pt>
    <dgm:pt modelId="{C67DDC75-5E36-451E-BA6A-95628F34DB94}" type="sibTrans" cxnId="{C39E4B24-E633-435B-B671-450AC781DDD6}">
      <dgm:prSet/>
      <dgm:spPr/>
      <dgm:t>
        <a:bodyPr/>
        <a:lstStyle/>
        <a:p>
          <a:endParaRPr lang="en-US"/>
        </a:p>
      </dgm:t>
    </dgm:pt>
    <dgm:pt modelId="{173B64E4-B044-4E71-B971-8BEB9E433CD5}">
      <dgm:prSet/>
      <dgm:spPr/>
      <dgm:t>
        <a:bodyPr/>
        <a:lstStyle/>
        <a:p>
          <a:r>
            <a:rPr lang="es-PA"/>
            <a:t>PROFESOR: Ing. Ricardo Gutierrez</a:t>
          </a:r>
          <a:endParaRPr lang="en-US"/>
        </a:p>
      </dgm:t>
    </dgm:pt>
    <dgm:pt modelId="{B4B967A5-408E-49C7-AF02-77EBE28C7FAC}" type="parTrans" cxnId="{477658D0-5E9F-4257-852D-AB992B229921}">
      <dgm:prSet/>
      <dgm:spPr/>
      <dgm:t>
        <a:bodyPr/>
        <a:lstStyle/>
        <a:p>
          <a:endParaRPr lang="en-US"/>
        </a:p>
      </dgm:t>
    </dgm:pt>
    <dgm:pt modelId="{C8DB537A-AD0E-44DE-B48F-C0C3E42D590D}" type="sibTrans" cxnId="{477658D0-5E9F-4257-852D-AB992B229921}">
      <dgm:prSet/>
      <dgm:spPr/>
      <dgm:t>
        <a:bodyPr/>
        <a:lstStyle/>
        <a:p>
          <a:endParaRPr lang="en-US"/>
        </a:p>
      </dgm:t>
    </dgm:pt>
    <dgm:pt modelId="{1B1017BB-8C47-4A39-9F0F-A1ABF84839B4}">
      <dgm:prSet/>
      <dgm:spPr/>
      <dgm:t>
        <a:bodyPr/>
        <a:lstStyle/>
        <a:p>
          <a:r>
            <a:rPr lang="es-PA"/>
            <a:t>AÑO: IV</a:t>
          </a:r>
          <a:endParaRPr lang="en-US"/>
        </a:p>
      </dgm:t>
    </dgm:pt>
    <dgm:pt modelId="{6F51BD2E-9A04-4964-8260-6DDFE089412E}" type="parTrans" cxnId="{4F7A9270-550E-4F3D-B586-1B9866FD49F2}">
      <dgm:prSet/>
      <dgm:spPr/>
      <dgm:t>
        <a:bodyPr/>
        <a:lstStyle/>
        <a:p>
          <a:endParaRPr lang="en-US"/>
        </a:p>
      </dgm:t>
    </dgm:pt>
    <dgm:pt modelId="{1564C442-AE2B-44D1-9BEF-A3812C2FBF2E}" type="sibTrans" cxnId="{4F7A9270-550E-4F3D-B586-1B9866FD49F2}">
      <dgm:prSet/>
      <dgm:spPr/>
      <dgm:t>
        <a:bodyPr/>
        <a:lstStyle/>
        <a:p>
          <a:endParaRPr lang="en-US"/>
        </a:p>
      </dgm:t>
    </dgm:pt>
    <dgm:pt modelId="{E2E4E15A-5796-4416-9BC4-B5D0A38693AF}">
      <dgm:prSet/>
      <dgm:spPr/>
      <dgm:t>
        <a:bodyPr/>
        <a:lstStyle/>
        <a:p>
          <a:r>
            <a:rPr lang="es-PA"/>
            <a:t>AÑO DE REVISION: 2020</a:t>
          </a:r>
          <a:endParaRPr lang="en-US"/>
        </a:p>
      </dgm:t>
    </dgm:pt>
    <dgm:pt modelId="{3A93DCFF-02C5-4AE6-B51A-91BACEA87D61}" type="parTrans" cxnId="{99B76655-8BC7-4DBA-8664-38386F8420B6}">
      <dgm:prSet/>
      <dgm:spPr/>
      <dgm:t>
        <a:bodyPr/>
        <a:lstStyle/>
        <a:p>
          <a:endParaRPr lang="en-US"/>
        </a:p>
      </dgm:t>
    </dgm:pt>
    <dgm:pt modelId="{F530EB40-54D3-4DD6-BA65-E10666FC9976}" type="sibTrans" cxnId="{99B76655-8BC7-4DBA-8664-38386F8420B6}">
      <dgm:prSet/>
      <dgm:spPr/>
      <dgm:t>
        <a:bodyPr/>
        <a:lstStyle/>
        <a:p>
          <a:endParaRPr lang="en-US"/>
        </a:p>
      </dgm:t>
    </dgm:pt>
    <dgm:pt modelId="{039CBE43-8EEF-4027-9A21-BF403872A030}" type="pres">
      <dgm:prSet presAssocID="{EDB1284A-E084-4504-82FE-C3EC48C39976}" presName="vert0" presStyleCnt="0">
        <dgm:presLayoutVars>
          <dgm:dir/>
          <dgm:animOne val="branch"/>
          <dgm:animLvl val="lvl"/>
        </dgm:presLayoutVars>
      </dgm:prSet>
      <dgm:spPr/>
    </dgm:pt>
    <dgm:pt modelId="{C61A774B-72E8-46C1-AE55-AD4502DE18F4}" type="pres">
      <dgm:prSet presAssocID="{AAFC411C-F3BE-42AE-B226-84B6F81F8E15}" presName="thickLine" presStyleLbl="alignNode1" presStyleIdx="0" presStyleCnt="8"/>
      <dgm:spPr/>
    </dgm:pt>
    <dgm:pt modelId="{57A46468-5CE5-4156-A3FE-C3357DDD9FD5}" type="pres">
      <dgm:prSet presAssocID="{AAFC411C-F3BE-42AE-B226-84B6F81F8E15}" presName="horz1" presStyleCnt="0"/>
      <dgm:spPr/>
    </dgm:pt>
    <dgm:pt modelId="{D63B85BF-B690-47F6-9C40-EEECB284FB33}" type="pres">
      <dgm:prSet presAssocID="{AAFC411C-F3BE-42AE-B226-84B6F81F8E15}" presName="tx1" presStyleLbl="revTx" presStyleIdx="0" presStyleCnt="8"/>
      <dgm:spPr/>
    </dgm:pt>
    <dgm:pt modelId="{B7DC75C6-D7B5-4D38-82B3-594E9309138B}" type="pres">
      <dgm:prSet presAssocID="{AAFC411C-F3BE-42AE-B226-84B6F81F8E15}" presName="vert1" presStyleCnt="0"/>
      <dgm:spPr/>
    </dgm:pt>
    <dgm:pt modelId="{20F3DB32-70B7-4DAB-BB90-93A81177B16B}" type="pres">
      <dgm:prSet presAssocID="{F38DC291-5B91-4BCA-BB94-A04A07F828EC}" presName="thickLine" presStyleLbl="alignNode1" presStyleIdx="1" presStyleCnt="8"/>
      <dgm:spPr/>
    </dgm:pt>
    <dgm:pt modelId="{6A4E5C55-CF3D-4E8B-A8F3-5BE668257482}" type="pres">
      <dgm:prSet presAssocID="{F38DC291-5B91-4BCA-BB94-A04A07F828EC}" presName="horz1" presStyleCnt="0"/>
      <dgm:spPr/>
    </dgm:pt>
    <dgm:pt modelId="{D2D540D7-18EE-46AE-93F5-DF087D2FF5E7}" type="pres">
      <dgm:prSet presAssocID="{F38DC291-5B91-4BCA-BB94-A04A07F828EC}" presName="tx1" presStyleLbl="revTx" presStyleIdx="1" presStyleCnt="8"/>
      <dgm:spPr/>
    </dgm:pt>
    <dgm:pt modelId="{C86B0B53-6C8E-4BC6-89F1-5ADFC8602FDC}" type="pres">
      <dgm:prSet presAssocID="{F38DC291-5B91-4BCA-BB94-A04A07F828EC}" presName="vert1" presStyleCnt="0"/>
      <dgm:spPr/>
    </dgm:pt>
    <dgm:pt modelId="{22E28D59-CC38-4E8A-A9A1-4172B7ED609A}" type="pres">
      <dgm:prSet presAssocID="{CD33B38D-DBEA-47FC-9A64-B755C0F42BC0}" presName="thickLine" presStyleLbl="alignNode1" presStyleIdx="2" presStyleCnt="8"/>
      <dgm:spPr/>
    </dgm:pt>
    <dgm:pt modelId="{CA5067FE-A061-4BCA-8983-B6927C40B07B}" type="pres">
      <dgm:prSet presAssocID="{CD33B38D-DBEA-47FC-9A64-B755C0F42BC0}" presName="horz1" presStyleCnt="0"/>
      <dgm:spPr/>
    </dgm:pt>
    <dgm:pt modelId="{A456388D-B9CA-466B-8704-82017093BD27}" type="pres">
      <dgm:prSet presAssocID="{CD33B38D-DBEA-47FC-9A64-B755C0F42BC0}" presName="tx1" presStyleLbl="revTx" presStyleIdx="2" presStyleCnt="8"/>
      <dgm:spPr/>
    </dgm:pt>
    <dgm:pt modelId="{0491FF74-1485-4789-B8EF-70D902635D98}" type="pres">
      <dgm:prSet presAssocID="{CD33B38D-DBEA-47FC-9A64-B755C0F42BC0}" presName="vert1" presStyleCnt="0"/>
      <dgm:spPr/>
    </dgm:pt>
    <dgm:pt modelId="{6D7C6ACC-1EA6-48DE-AB0A-A28C7F8CE328}" type="pres">
      <dgm:prSet presAssocID="{9FD0C8F7-3335-461F-A887-3DEF7B7E8FC9}" presName="thickLine" presStyleLbl="alignNode1" presStyleIdx="3" presStyleCnt="8"/>
      <dgm:spPr/>
    </dgm:pt>
    <dgm:pt modelId="{604141F3-C517-46B0-ADED-3D809196A52F}" type="pres">
      <dgm:prSet presAssocID="{9FD0C8F7-3335-461F-A887-3DEF7B7E8FC9}" presName="horz1" presStyleCnt="0"/>
      <dgm:spPr/>
    </dgm:pt>
    <dgm:pt modelId="{D06A4AA6-EC90-4D0C-9CD0-53CA803C322E}" type="pres">
      <dgm:prSet presAssocID="{9FD0C8F7-3335-461F-A887-3DEF7B7E8FC9}" presName="tx1" presStyleLbl="revTx" presStyleIdx="3" presStyleCnt="8"/>
      <dgm:spPr/>
    </dgm:pt>
    <dgm:pt modelId="{284D666D-4946-41AF-8C54-0CDDDA7F044E}" type="pres">
      <dgm:prSet presAssocID="{9FD0C8F7-3335-461F-A887-3DEF7B7E8FC9}" presName="vert1" presStyleCnt="0"/>
      <dgm:spPr/>
    </dgm:pt>
    <dgm:pt modelId="{08CC2613-7A11-401F-81D1-AE44E2311052}" type="pres">
      <dgm:prSet presAssocID="{CE4C9EA8-DB2F-412E-9B67-EB1062332008}" presName="thickLine" presStyleLbl="alignNode1" presStyleIdx="4" presStyleCnt="8"/>
      <dgm:spPr/>
    </dgm:pt>
    <dgm:pt modelId="{47890525-8D16-43E6-B21C-165F13F4B3B5}" type="pres">
      <dgm:prSet presAssocID="{CE4C9EA8-DB2F-412E-9B67-EB1062332008}" presName="horz1" presStyleCnt="0"/>
      <dgm:spPr/>
    </dgm:pt>
    <dgm:pt modelId="{A829BFB7-DDBE-425D-B7E5-BCFF3305EFDE}" type="pres">
      <dgm:prSet presAssocID="{CE4C9EA8-DB2F-412E-9B67-EB1062332008}" presName="tx1" presStyleLbl="revTx" presStyleIdx="4" presStyleCnt="8"/>
      <dgm:spPr/>
    </dgm:pt>
    <dgm:pt modelId="{D005F47B-32D7-4922-9298-3C290092C636}" type="pres">
      <dgm:prSet presAssocID="{CE4C9EA8-DB2F-412E-9B67-EB1062332008}" presName="vert1" presStyleCnt="0"/>
      <dgm:spPr/>
    </dgm:pt>
    <dgm:pt modelId="{92648973-1368-4EEA-B5E2-6D6AFEDA798B}" type="pres">
      <dgm:prSet presAssocID="{173B64E4-B044-4E71-B971-8BEB9E433CD5}" presName="thickLine" presStyleLbl="alignNode1" presStyleIdx="5" presStyleCnt="8"/>
      <dgm:spPr/>
    </dgm:pt>
    <dgm:pt modelId="{D7F235CC-EDFC-46CD-B218-864B763969CD}" type="pres">
      <dgm:prSet presAssocID="{173B64E4-B044-4E71-B971-8BEB9E433CD5}" presName="horz1" presStyleCnt="0"/>
      <dgm:spPr/>
    </dgm:pt>
    <dgm:pt modelId="{DF1321A7-E86E-4EB0-BE15-60CC67C8F8C7}" type="pres">
      <dgm:prSet presAssocID="{173B64E4-B044-4E71-B971-8BEB9E433CD5}" presName="tx1" presStyleLbl="revTx" presStyleIdx="5" presStyleCnt="8"/>
      <dgm:spPr/>
    </dgm:pt>
    <dgm:pt modelId="{507EBACB-A0C7-4432-B42D-BC8B6D56F507}" type="pres">
      <dgm:prSet presAssocID="{173B64E4-B044-4E71-B971-8BEB9E433CD5}" presName="vert1" presStyleCnt="0"/>
      <dgm:spPr/>
    </dgm:pt>
    <dgm:pt modelId="{9151B921-3173-46FF-AFF1-75B21B68265E}" type="pres">
      <dgm:prSet presAssocID="{1B1017BB-8C47-4A39-9F0F-A1ABF84839B4}" presName="thickLine" presStyleLbl="alignNode1" presStyleIdx="6" presStyleCnt="8"/>
      <dgm:spPr/>
    </dgm:pt>
    <dgm:pt modelId="{BE3F4AC3-C3B6-4AB0-86B5-38F6332F14BA}" type="pres">
      <dgm:prSet presAssocID="{1B1017BB-8C47-4A39-9F0F-A1ABF84839B4}" presName="horz1" presStyleCnt="0"/>
      <dgm:spPr/>
    </dgm:pt>
    <dgm:pt modelId="{8C0E4A4D-8876-4DFB-8267-6FAD6728CC10}" type="pres">
      <dgm:prSet presAssocID="{1B1017BB-8C47-4A39-9F0F-A1ABF84839B4}" presName="tx1" presStyleLbl="revTx" presStyleIdx="6" presStyleCnt="8"/>
      <dgm:spPr/>
    </dgm:pt>
    <dgm:pt modelId="{5D11FBD0-94D9-436C-B99B-0780FE02305E}" type="pres">
      <dgm:prSet presAssocID="{1B1017BB-8C47-4A39-9F0F-A1ABF84839B4}" presName="vert1" presStyleCnt="0"/>
      <dgm:spPr/>
    </dgm:pt>
    <dgm:pt modelId="{1BA4E81F-FF74-4609-AF3C-F22CE99411E2}" type="pres">
      <dgm:prSet presAssocID="{E2E4E15A-5796-4416-9BC4-B5D0A38693AF}" presName="thickLine" presStyleLbl="alignNode1" presStyleIdx="7" presStyleCnt="8"/>
      <dgm:spPr/>
    </dgm:pt>
    <dgm:pt modelId="{E5932345-7284-49EC-8747-37DF7E9760FE}" type="pres">
      <dgm:prSet presAssocID="{E2E4E15A-5796-4416-9BC4-B5D0A38693AF}" presName="horz1" presStyleCnt="0"/>
      <dgm:spPr/>
    </dgm:pt>
    <dgm:pt modelId="{5C6A0811-4AD4-427C-86B0-F0140A75A6DA}" type="pres">
      <dgm:prSet presAssocID="{E2E4E15A-5796-4416-9BC4-B5D0A38693AF}" presName="tx1" presStyleLbl="revTx" presStyleIdx="7" presStyleCnt="8"/>
      <dgm:spPr/>
    </dgm:pt>
    <dgm:pt modelId="{7EBE4CD9-5973-4EEC-902C-1CD145C99AFB}" type="pres">
      <dgm:prSet presAssocID="{E2E4E15A-5796-4416-9BC4-B5D0A38693AF}" presName="vert1" presStyleCnt="0"/>
      <dgm:spPr/>
    </dgm:pt>
  </dgm:ptLst>
  <dgm:cxnLst>
    <dgm:cxn modelId="{C39E4B24-E633-435B-B671-450AC781DDD6}" srcId="{EDB1284A-E084-4504-82FE-C3EC48C39976}" destId="{CE4C9EA8-DB2F-412E-9B67-EB1062332008}" srcOrd="4" destOrd="0" parTransId="{553D7032-F16A-42FC-9CBA-25BCF554063E}" sibTransId="{C67DDC75-5E36-451E-BA6A-95628F34DB94}"/>
    <dgm:cxn modelId="{1C49DB2A-1BA5-4BDE-8B00-BB3C2D7BD41E}" type="presOf" srcId="{EDB1284A-E084-4504-82FE-C3EC48C39976}" destId="{039CBE43-8EEF-4027-9A21-BF403872A030}" srcOrd="0" destOrd="0" presId="urn:microsoft.com/office/officeart/2008/layout/LinedList"/>
    <dgm:cxn modelId="{C0629D32-F229-4663-8A52-F1E603487080}" type="presOf" srcId="{1B1017BB-8C47-4A39-9F0F-A1ABF84839B4}" destId="{8C0E4A4D-8876-4DFB-8267-6FAD6728CC10}" srcOrd="0" destOrd="0" presId="urn:microsoft.com/office/officeart/2008/layout/LinedList"/>
    <dgm:cxn modelId="{989AC138-2360-473B-B2A4-C54FA8938B77}" type="presOf" srcId="{AAFC411C-F3BE-42AE-B226-84B6F81F8E15}" destId="{D63B85BF-B690-47F6-9C40-EEECB284FB33}" srcOrd="0" destOrd="0" presId="urn:microsoft.com/office/officeart/2008/layout/LinedList"/>
    <dgm:cxn modelId="{42920339-69E2-420C-B8AA-FE192959C1A5}" srcId="{EDB1284A-E084-4504-82FE-C3EC48C39976}" destId="{AAFC411C-F3BE-42AE-B226-84B6F81F8E15}" srcOrd="0" destOrd="0" parTransId="{707C5B8D-FFCF-46B8-83B7-764C278A8892}" sibTransId="{1175A503-682F-4818-8280-30A0EF1C0330}"/>
    <dgm:cxn modelId="{F9DC6140-68D4-4318-8158-76DCFA327AE5}" type="presOf" srcId="{CD33B38D-DBEA-47FC-9A64-B755C0F42BC0}" destId="{A456388D-B9CA-466B-8704-82017093BD27}" srcOrd="0" destOrd="0" presId="urn:microsoft.com/office/officeart/2008/layout/LinedList"/>
    <dgm:cxn modelId="{4F7A9270-550E-4F3D-B586-1B9866FD49F2}" srcId="{EDB1284A-E084-4504-82FE-C3EC48C39976}" destId="{1B1017BB-8C47-4A39-9F0F-A1ABF84839B4}" srcOrd="6" destOrd="0" parTransId="{6F51BD2E-9A04-4964-8260-6DDFE089412E}" sibTransId="{1564C442-AE2B-44D1-9BEF-A3812C2FBF2E}"/>
    <dgm:cxn modelId="{CBCABE53-9B43-40E0-8BB3-A5FD87232B5C}" type="presOf" srcId="{E2E4E15A-5796-4416-9BC4-B5D0A38693AF}" destId="{5C6A0811-4AD4-427C-86B0-F0140A75A6DA}" srcOrd="0" destOrd="0" presId="urn:microsoft.com/office/officeart/2008/layout/LinedList"/>
    <dgm:cxn modelId="{99B76655-8BC7-4DBA-8664-38386F8420B6}" srcId="{EDB1284A-E084-4504-82FE-C3EC48C39976}" destId="{E2E4E15A-5796-4416-9BC4-B5D0A38693AF}" srcOrd="7" destOrd="0" parTransId="{3A93DCFF-02C5-4AE6-B51A-91BACEA87D61}" sibTransId="{F530EB40-54D3-4DD6-BA65-E10666FC9976}"/>
    <dgm:cxn modelId="{34F45777-879B-4ECC-921F-999077CD34DE}" srcId="{EDB1284A-E084-4504-82FE-C3EC48C39976}" destId="{9FD0C8F7-3335-461F-A887-3DEF7B7E8FC9}" srcOrd="3" destOrd="0" parTransId="{24DB8F06-FF6A-4752-BF91-D72ACF534F2E}" sibTransId="{522B70C0-6B4F-40D7-BDE2-03368E6C548F}"/>
    <dgm:cxn modelId="{E757D65A-9041-4EF7-8797-2D7CBA532D56}" type="presOf" srcId="{173B64E4-B044-4E71-B971-8BEB9E433CD5}" destId="{DF1321A7-E86E-4EB0-BE15-60CC67C8F8C7}" srcOrd="0" destOrd="0" presId="urn:microsoft.com/office/officeart/2008/layout/LinedList"/>
    <dgm:cxn modelId="{2975F67F-2978-44D8-96F8-A2E769E8BDF0}" srcId="{EDB1284A-E084-4504-82FE-C3EC48C39976}" destId="{CD33B38D-DBEA-47FC-9A64-B755C0F42BC0}" srcOrd="2" destOrd="0" parTransId="{DC0264AB-2698-472C-B5EE-2FE4F30F89A4}" sibTransId="{24936D7A-603F-49CE-A8FF-67F5EC572D14}"/>
    <dgm:cxn modelId="{65EE949F-473E-44B2-81E7-EF0FB4378F20}" type="presOf" srcId="{F38DC291-5B91-4BCA-BB94-A04A07F828EC}" destId="{D2D540D7-18EE-46AE-93F5-DF087D2FF5E7}" srcOrd="0" destOrd="0" presId="urn:microsoft.com/office/officeart/2008/layout/LinedList"/>
    <dgm:cxn modelId="{BCFD46CB-C0ED-4BE8-BE95-2E5AB821885E}" srcId="{EDB1284A-E084-4504-82FE-C3EC48C39976}" destId="{F38DC291-5B91-4BCA-BB94-A04A07F828EC}" srcOrd="1" destOrd="0" parTransId="{D39B2834-52B2-453F-ADCF-90DE0CC1759C}" sibTransId="{D75E7C17-1266-4903-8B45-4D77F68F7894}"/>
    <dgm:cxn modelId="{477658D0-5E9F-4257-852D-AB992B229921}" srcId="{EDB1284A-E084-4504-82FE-C3EC48C39976}" destId="{173B64E4-B044-4E71-B971-8BEB9E433CD5}" srcOrd="5" destOrd="0" parTransId="{B4B967A5-408E-49C7-AF02-77EBE28C7FAC}" sibTransId="{C8DB537A-AD0E-44DE-B48F-C0C3E42D590D}"/>
    <dgm:cxn modelId="{780A60D2-D470-4CA4-BDD2-84AB5861CAF6}" type="presOf" srcId="{CE4C9EA8-DB2F-412E-9B67-EB1062332008}" destId="{A829BFB7-DDBE-425D-B7E5-BCFF3305EFDE}" srcOrd="0" destOrd="0" presId="urn:microsoft.com/office/officeart/2008/layout/LinedList"/>
    <dgm:cxn modelId="{7465E0F6-F2B9-45CF-AE08-D8B412F81541}" type="presOf" srcId="{9FD0C8F7-3335-461F-A887-3DEF7B7E8FC9}" destId="{D06A4AA6-EC90-4D0C-9CD0-53CA803C322E}" srcOrd="0" destOrd="0" presId="urn:microsoft.com/office/officeart/2008/layout/LinedList"/>
    <dgm:cxn modelId="{B935C021-6107-4444-AB82-BDBAAF26324B}" type="presParOf" srcId="{039CBE43-8EEF-4027-9A21-BF403872A030}" destId="{C61A774B-72E8-46C1-AE55-AD4502DE18F4}" srcOrd="0" destOrd="0" presId="urn:microsoft.com/office/officeart/2008/layout/LinedList"/>
    <dgm:cxn modelId="{830BAA73-5A69-42C2-BADC-97A0D9899B66}" type="presParOf" srcId="{039CBE43-8EEF-4027-9A21-BF403872A030}" destId="{57A46468-5CE5-4156-A3FE-C3357DDD9FD5}" srcOrd="1" destOrd="0" presId="urn:microsoft.com/office/officeart/2008/layout/LinedList"/>
    <dgm:cxn modelId="{562ACE13-79AB-42AE-8DF3-482EEED75F7D}" type="presParOf" srcId="{57A46468-5CE5-4156-A3FE-C3357DDD9FD5}" destId="{D63B85BF-B690-47F6-9C40-EEECB284FB33}" srcOrd="0" destOrd="0" presId="urn:microsoft.com/office/officeart/2008/layout/LinedList"/>
    <dgm:cxn modelId="{6BA716AF-22DA-48FA-BCAC-34356CEDA7C5}" type="presParOf" srcId="{57A46468-5CE5-4156-A3FE-C3357DDD9FD5}" destId="{B7DC75C6-D7B5-4D38-82B3-594E9309138B}" srcOrd="1" destOrd="0" presId="urn:microsoft.com/office/officeart/2008/layout/LinedList"/>
    <dgm:cxn modelId="{CFD3479D-BDF2-45C9-9B66-2D4E9064A033}" type="presParOf" srcId="{039CBE43-8EEF-4027-9A21-BF403872A030}" destId="{20F3DB32-70B7-4DAB-BB90-93A81177B16B}" srcOrd="2" destOrd="0" presId="urn:microsoft.com/office/officeart/2008/layout/LinedList"/>
    <dgm:cxn modelId="{765956EE-8BAC-42D8-AD5A-03A180A7AD2F}" type="presParOf" srcId="{039CBE43-8EEF-4027-9A21-BF403872A030}" destId="{6A4E5C55-CF3D-4E8B-A8F3-5BE668257482}" srcOrd="3" destOrd="0" presId="urn:microsoft.com/office/officeart/2008/layout/LinedList"/>
    <dgm:cxn modelId="{52535B69-C716-4D2E-B61C-DB8FF3C70EEA}" type="presParOf" srcId="{6A4E5C55-CF3D-4E8B-A8F3-5BE668257482}" destId="{D2D540D7-18EE-46AE-93F5-DF087D2FF5E7}" srcOrd="0" destOrd="0" presId="urn:microsoft.com/office/officeart/2008/layout/LinedList"/>
    <dgm:cxn modelId="{ADD8F308-DDA7-46AE-9E44-B8F5C4744C6B}" type="presParOf" srcId="{6A4E5C55-CF3D-4E8B-A8F3-5BE668257482}" destId="{C86B0B53-6C8E-4BC6-89F1-5ADFC8602FDC}" srcOrd="1" destOrd="0" presId="urn:microsoft.com/office/officeart/2008/layout/LinedList"/>
    <dgm:cxn modelId="{782F6BFB-697A-4467-912F-0816B93BD9B7}" type="presParOf" srcId="{039CBE43-8EEF-4027-9A21-BF403872A030}" destId="{22E28D59-CC38-4E8A-A9A1-4172B7ED609A}" srcOrd="4" destOrd="0" presId="urn:microsoft.com/office/officeart/2008/layout/LinedList"/>
    <dgm:cxn modelId="{FD5B736E-7C45-427D-9755-CDAFAB96F12E}" type="presParOf" srcId="{039CBE43-8EEF-4027-9A21-BF403872A030}" destId="{CA5067FE-A061-4BCA-8983-B6927C40B07B}" srcOrd="5" destOrd="0" presId="urn:microsoft.com/office/officeart/2008/layout/LinedList"/>
    <dgm:cxn modelId="{9776E71E-0BDE-4493-B7B7-FF50A4B26546}" type="presParOf" srcId="{CA5067FE-A061-4BCA-8983-B6927C40B07B}" destId="{A456388D-B9CA-466B-8704-82017093BD27}" srcOrd="0" destOrd="0" presId="urn:microsoft.com/office/officeart/2008/layout/LinedList"/>
    <dgm:cxn modelId="{FDBF1B03-4980-4AB4-8915-7F036EFB562D}" type="presParOf" srcId="{CA5067FE-A061-4BCA-8983-B6927C40B07B}" destId="{0491FF74-1485-4789-B8EF-70D902635D98}" srcOrd="1" destOrd="0" presId="urn:microsoft.com/office/officeart/2008/layout/LinedList"/>
    <dgm:cxn modelId="{DD295F6F-D408-439A-BDC4-341AAA490793}" type="presParOf" srcId="{039CBE43-8EEF-4027-9A21-BF403872A030}" destId="{6D7C6ACC-1EA6-48DE-AB0A-A28C7F8CE328}" srcOrd="6" destOrd="0" presId="urn:microsoft.com/office/officeart/2008/layout/LinedList"/>
    <dgm:cxn modelId="{5A28B0BA-3698-4813-BA56-154CFB66D933}" type="presParOf" srcId="{039CBE43-8EEF-4027-9A21-BF403872A030}" destId="{604141F3-C517-46B0-ADED-3D809196A52F}" srcOrd="7" destOrd="0" presId="urn:microsoft.com/office/officeart/2008/layout/LinedList"/>
    <dgm:cxn modelId="{45586C3B-BF80-4399-B2A1-470848D12253}" type="presParOf" srcId="{604141F3-C517-46B0-ADED-3D809196A52F}" destId="{D06A4AA6-EC90-4D0C-9CD0-53CA803C322E}" srcOrd="0" destOrd="0" presId="urn:microsoft.com/office/officeart/2008/layout/LinedList"/>
    <dgm:cxn modelId="{B52BB23B-3FBD-4B6B-B375-E2ADE1328E52}" type="presParOf" srcId="{604141F3-C517-46B0-ADED-3D809196A52F}" destId="{284D666D-4946-41AF-8C54-0CDDDA7F044E}" srcOrd="1" destOrd="0" presId="urn:microsoft.com/office/officeart/2008/layout/LinedList"/>
    <dgm:cxn modelId="{98CE46DF-1DF4-4515-9F61-AA5B1979BCDD}" type="presParOf" srcId="{039CBE43-8EEF-4027-9A21-BF403872A030}" destId="{08CC2613-7A11-401F-81D1-AE44E2311052}" srcOrd="8" destOrd="0" presId="urn:microsoft.com/office/officeart/2008/layout/LinedList"/>
    <dgm:cxn modelId="{B074F166-42BC-44FB-938B-F7E50568BA61}" type="presParOf" srcId="{039CBE43-8EEF-4027-9A21-BF403872A030}" destId="{47890525-8D16-43E6-B21C-165F13F4B3B5}" srcOrd="9" destOrd="0" presId="urn:microsoft.com/office/officeart/2008/layout/LinedList"/>
    <dgm:cxn modelId="{1B687212-5C98-4973-A3BD-9D4D35A4B335}" type="presParOf" srcId="{47890525-8D16-43E6-B21C-165F13F4B3B5}" destId="{A829BFB7-DDBE-425D-B7E5-BCFF3305EFDE}" srcOrd="0" destOrd="0" presId="urn:microsoft.com/office/officeart/2008/layout/LinedList"/>
    <dgm:cxn modelId="{14E7F762-D196-4BEA-A61A-2FBE8418DCBC}" type="presParOf" srcId="{47890525-8D16-43E6-B21C-165F13F4B3B5}" destId="{D005F47B-32D7-4922-9298-3C290092C636}" srcOrd="1" destOrd="0" presId="urn:microsoft.com/office/officeart/2008/layout/LinedList"/>
    <dgm:cxn modelId="{27EA4E31-498E-421E-85CA-A18E5FFAC922}" type="presParOf" srcId="{039CBE43-8EEF-4027-9A21-BF403872A030}" destId="{92648973-1368-4EEA-B5E2-6D6AFEDA798B}" srcOrd="10" destOrd="0" presId="urn:microsoft.com/office/officeart/2008/layout/LinedList"/>
    <dgm:cxn modelId="{D5FDB746-BC63-4019-B0E3-D69D2D08F207}" type="presParOf" srcId="{039CBE43-8EEF-4027-9A21-BF403872A030}" destId="{D7F235CC-EDFC-46CD-B218-864B763969CD}" srcOrd="11" destOrd="0" presId="urn:microsoft.com/office/officeart/2008/layout/LinedList"/>
    <dgm:cxn modelId="{69E50923-6495-4B86-A3A0-2FAD12C757C4}" type="presParOf" srcId="{D7F235CC-EDFC-46CD-B218-864B763969CD}" destId="{DF1321A7-E86E-4EB0-BE15-60CC67C8F8C7}" srcOrd="0" destOrd="0" presId="urn:microsoft.com/office/officeart/2008/layout/LinedList"/>
    <dgm:cxn modelId="{99985CA2-33B7-4F29-AA73-F696E97E5084}" type="presParOf" srcId="{D7F235CC-EDFC-46CD-B218-864B763969CD}" destId="{507EBACB-A0C7-4432-B42D-BC8B6D56F507}" srcOrd="1" destOrd="0" presId="urn:microsoft.com/office/officeart/2008/layout/LinedList"/>
    <dgm:cxn modelId="{46E559F0-72D1-4A00-B6C7-1F7C7F47E98D}" type="presParOf" srcId="{039CBE43-8EEF-4027-9A21-BF403872A030}" destId="{9151B921-3173-46FF-AFF1-75B21B68265E}" srcOrd="12" destOrd="0" presId="urn:microsoft.com/office/officeart/2008/layout/LinedList"/>
    <dgm:cxn modelId="{F9529548-6FB8-4BA9-933F-532FE48AA50F}" type="presParOf" srcId="{039CBE43-8EEF-4027-9A21-BF403872A030}" destId="{BE3F4AC3-C3B6-4AB0-86B5-38F6332F14BA}" srcOrd="13" destOrd="0" presId="urn:microsoft.com/office/officeart/2008/layout/LinedList"/>
    <dgm:cxn modelId="{0D48CA29-8F22-4A5A-B35A-0DB5E7CEF04A}" type="presParOf" srcId="{BE3F4AC3-C3B6-4AB0-86B5-38F6332F14BA}" destId="{8C0E4A4D-8876-4DFB-8267-6FAD6728CC10}" srcOrd="0" destOrd="0" presId="urn:microsoft.com/office/officeart/2008/layout/LinedList"/>
    <dgm:cxn modelId="{8EFA5889-9BA5-4108-99DF-5D5A0ECD9D33}" type="presParOf" srcId="{BE3F4AC3-C3B6-4AB0-86B5-38F6332F14BA}" destId="{5D11FBD0-94D9-436C-B99B-0780FE02305E}" srcOrd="1" destOrd="0" presId="urn:microsoft.com/office/officeart/2008/layout/LinedList"/>
    <dgm:cxn modelId="{D5606F49-7692-4BE0-80DE-95BB05768197}" type="presParOf" srcId="{039CBE43-8EEF-4027-9A21-BF403872A030}" destId="{1BA4E81F-FF74-4609-AF3C-F22CE99411E2}" srcOrd="14" destOrd="0" presId="urn:microsoft.com/office/officeart/2008/layout/LinedList"/>
    <dgm:cxn modelId="{5630D190-5B21-4510-9499-2BBB22871EB4}" type="presParOf" srcId="{039CBE43-8EEF-4027-9A21-BF403872A030}" destId="{E5932345-7284-49EC-8747-37DF7E9760FE}" srcOrd="15" destOrd="0" presId="urn:microsoft.com/office/officeart/2008/layout/LinedList"/>
    <dgm:cxn modelId="{33388AA6-18BD-4D14-AF1C-F56A2DE49367}" type="presParOf" srcId="{E5932345-7284-49EC-8747-37DF7E9760FE}" destId="{5C6A0811-4AD4-427C-86B0-F0140A75A6DA}" srcOrd="0" destOrd="0" presId="urn:microsoft.com/office/officeart/2008/layout/LinedList"/>
    <dgm:cxn modelId="{FFDAAE09-CDDB-4125-ACD8-F291D010CEEB}" type="presParOf" srcId="{E5932345-7284-49EC-8747-37DF7E9760FE}" destId="{7EBE4CD9-5973-4EEC-902C-1CD145C99AF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A774B-72E8-46C1-AE55-AD4502DE18F4}">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3B85BF-B690-47F6-9C40-EEECB284FB33}">
      <dsp:nvSpPr>
        <dsp:cNvPr id="0" name=""/>
        <dsp:cNvSpPr/>
      </dsp:nvSpPr>
      <dsp:spPr>
        <a:xfrm>
          <a:off x="0" y="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PA" sz="2900" kern="1200"/>
            <a:t>UNIVERSIDAD TECNOLOGICA DE PANAMA</a:t>
          </a:r>
          <a:endParaRPr lang="en-US" sz="2900" kern="1200"/>
        </a:p>
      </dsp:txBody>
      <dsp:txXfrm>
        <a:off x="0" y="0"/>
        <a:ext cx="6492875" cy="638175"/>
      </dsp:txXfrm>
    </dsp:sp>
    <dsp:sp modelId="{20F3DB32-70B7-4DAB-BB90-93A81177B16B}">
      <dsp:nvSpPr>
        <dsp:cNvPr id="0" name=""/>
        <dsp:cNvSpPr/>
      </dsp:nvSpPr>
      <dsp:spPr>
        <a:xfrm>
          <a:off x="0" y="638175"/>
          <a:ext cx="6492875" cy="0"/>
        </a:xfrm>
        <a:prstGeom prst="line">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D540D7-18EE-46AE-93F5-DF087D2FF5E7}">
      <dsp:nvSpPr>
        <dsp:cNvPr id="0" name=""/>
        <dsp:cNvSpPr/>
      </dsp:nvSpPr>
      <dsp:spPr>
        <a:xfrm>
          <a:off x="0" y="63817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PA" sz="2900" kern="1200"/>
            <a:t>FACULTAD DE INGENIERIA ELECTRICA</a:t>
          </a:r>
          <a:endParaRPr lang="en-US" sz="2900" kern="1200"/>
        </a:p>
      </dsp:txBody>
      <dsp:txXfrm>
        <a:off x="0" y="638175"/>
        <a:ext cx="6492875" cy="638175"/>
      </dsp:txXfrm>
    </dsp:sp>
    <dsp:sp modelId="{22E28D59-CC38-4E8A-A9A1-4172B7ED609A}">
      <dsp:nvSpPr>
        <dsp:cNvPr id="0" name=""/>
        <dsp:cNvSpPr/>
      </dsp:nvSpPr>
      <dsp:spPr>
        <a:xfrm>
          <a:off x="0" y="1276350"/>
          <a:ext cx="6492875" cy="0"/>
        </a:xfrm>
        <a:prstGeom prst="lin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6388D-B9CA-466B-8704-82017093BD27}">
      <dsp:nvSpPr>
        <dsp:cNvPr id="0" name=""/>
        <dsp:cNvSpPr/>
      </dsp:nvSpPr>
      <dsp:spPr>
        <a:xfrm>
          <a:off x="0" y="127635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PA" sz="2900" kern="1200"/>
            <a:t>TEORIA DE CONTROL</a:t>
          </a:r>
          <a:endParaRPr lang="en-US" sz="2900" kern="1200"/>
        </a:p>
      </dsp:txBody>
      <dsp:txXfrm>
        <a:off x="0" y="1276350"/>
        <a:ext cx="6492875" cy="638175"/>
      </dsp:txXfrm>
    </dsp:sp>
    <dsp:sp modelId="{6D7C6ACC-1EA6-48DE-AB0A-A28C7F8CE328}">
      <dsp:nvSpPr>
        <dsp:cNvPr id="0" name=""/>
        <dsp:cNvSpPr/>
      </dsp:nvSpPr>
      <dsp:spPr>
        <a:xfrm>
          <a:off x="0" y="1914524"/>
          <a:ext cx="6492875" cy="0"/>
        </a:xfrm>
        <a:prstGeom prst="line">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A4AA6-EC90-4D0C-9CD0-53CA803C322E}">
      <dsp:nvSpPr>
        <dsp:cNvPr id="0" name=""/>
        <dsp:cNvSpPr/>
      </dsp:nvSpPr>
      <dsp:spPr>
        <a:xfrm>
          <a:off x="0" y="191452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PA" sz="2900" kern="1200"/>
            <a:t>CODASIG: XXXX</a:t>
          </a:r>
          <a:endParaRPr lang="en-US" sz="2900" kern="1200"/>
        </a:p>
      </dsp:txBody>
      <dsp:txXfrm>
        <a:off x="0" y="1914525"/>
        <a:ext cx="6492875" cy="638175"/>
      </dsp:txXfrm>
    </dsp:sp>
    <dsp:sp modelId="{08CC2613-7A11-401F-81D1-AE44E2311052}">
      <dsp:nvSpPr>
        <dsp:cNvPr id="0" name=""/>
        <dsp:cNvSpPr/>
      </dsp:nvSpPr>
      <dsp:spPr>
        <a:xfrm>
          <a:off x="0" y="2552700"/>
          <a:ext cx="6492875" cy="0"/>
        </a:xfrm>
        <a:prstGeom prst="lin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29BFB7-DDBE-425D-B7E5-BCFF3305EFDE}">
      <dsp:nvSpPr>
        <dsp:cNvPr id="0" name=""/>
        <dsp:cNvSpPr/>
      </dsp:nvSpPr>
      <dsp:spPr>
        <a:xfrm>
          <a:off x="0" y="255270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PA" sz="2900" kern="1200"/>
            <a:t>CODHORA: 4625 </a:t>
          </a:r>
          <a:endParaRPr lang="en-US" sz="2900" kern="1200"/>
        </a:p>
      </dsp:txBody>
      <dsp:txXfrm>
        <a:off x="0" y="2552700"/>
        <a:ext cx="6492875" cy="638175"/>
      </dsp:txXfrm>
    </dsp:sp>
    <dsp:sp modelId="{92648973-1368-4EEA-B5E2-6D6AFEDA798B}">
      <dsp:nvSpPr>
        <dsp:cNvPr id="0" name=""/>
        <dsp:cNvSpPr/>
      </dsp:nvSpPr>
      <dsp:spPr>
        <a:xfrm>
          <a:off x="0" y="3190874"/>
          <a:ext cx="6492875" cy="0"/>
        </a:xfrm>
        <a:prstGeom prst="line">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1321A7-E86E-4EB0-BE15-60CC67C8F8C7}">
      <dsp:nvSpPr>
        <dsp:cNvPr id="0" name=""/>
        <dsp:cNvSpPr/>
      </dsp:nvSpPr>
      <dsp:spPr>
        <a:xfrm>
          <a:off x="0" y="319087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PA" sz="2900" kern="1200"/>
            <a:t>PROFESOR: Ing. Ricardo Gutierrez</a:t>
          </a:r>
          <a:endParaRPr lang="en-US" sz="2900" kern="1200"/>
        </a:p>
      </dsp:txBody>
      <dsp:txXfrm>
        <a:off x="0" y="3190875"/>
        <a:ext cx="6492875" cy="638175"/>
      </dsp:txXfrm>
    </dsp:sp>
    <dsp:sp modelId="{9151B921-3173-46FF-AFF1-75B21B68265E}">
      <dsp:nvSpPr>
        <dsp:cNvPr id="0" name=""/>
        <dsp:cNvSpPr/>
      </dsp:nvSpPr>
      <dsp:spPr>
        <a:xfrm>
          <a:off x="0" y="3829050"/>
          <a:ext cx="6492875" cy="0"/>
        </a:xfrm>
        <a:prstGeom prst="lin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0E4A4D-8876-4DFB-8267-6FAD6728CC10}">
      <dsp:nvSpPr>
        <dsp:cNvPr id="0" name=""/>
        <dsp:cNvSpPr/>
      </dsp:nvSpPr>
      <dsp:spPr>
        <a:xfrm>
          <a:off x="0" y="382905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PA" sz="2900" kern="1200"/>
            <a:t>AÑO: IV</a:t>
          </a:r>
          <a:endParaRPr lang="en-US" sz="2900" kern="1200"/>
        </a:p>
      </dsp:txBody>
      <dsp:txXfrm>
        <a:off x="0" y="3829050"/>
        <a:ext cx="6492875" cy="638175"/>
      </dsp:txXfrm>
    </dsp:sp>
    <dsp:sp modelId="{1BA4E81F-FF74-4609-AF3C-F22CE99411E2}">
      <dsp:nvSpPr>
        <dsp:cNvPr id="0" name=""/>
        <dsp:cNvSpPr/>
      </dsp:nvSpPr>
      <dsp:spPr>
        <a:xfrm>
          <a:off x="0" y="4467225"/>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6A0811-4AD4-427C-86B0-F0140A75A6DA}">
      <dsp:nvSpPr>
        <dsp:cNvPr id="0" name=""/>
        <dsp:cNvSpPr/>
      </dsp:nvSpPr>
      <dsp:spPr>
        <a:xfrm>
          <a:off x="0" y="446722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PA" sz="2900" kern="1200"/>
            <a:t>AÑO DE REVISION: 2020</a:t>
          </a:r>
          <a:endParaRPr lang="en-US" sz="2900" kern="1200"/>
        </a:p>
      </dsp:txBody>
      <dsp:txXfrm>
        <a:off x="0" y="4467225"/>
        <a:ext cx="6492875" cy="6381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D32F6-56BA-42BB-A0EE-3DC7B4F12C4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A"/>
          </a:p>
        </p:txBody>
      </p:sp>
      <p:sp>
        <p:nvSpPr>
          <p:cNvPr id="3" name="Subtítulo 2">
            <a:extLst>
              <a:ext uri="{FF2B5EF4-FFF2-40B4-BE49-F238E27FC236}">
                <a16:creationId xmlns:a16="http://schemas.microsoft.com/office/drawing/2014/main" id="{D49BBE18-FA9C-4D3F-BEFF-379F4768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A"/>
          </a:p>
        </p:txBody>
      </p:sp>
      <p:sp>
        <p:nvSpPr>
          <p:cNvPr id="4" name="Marcador de fecha 3">
            <a:extLst>
              <a:ext uri="{FF2B5EF4-FFF2-40B4-BE49-F238E27FC236}">
                <a16:creationId xmlns:a16="http://schemas.microsoft.com/office/drawing/2014/main" id="{47005050-0FF2-40FE-B77E-EA6BA03A3C23}"/>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5" name="Marcador de pie de página 4">
            <a:extLst>
              <a:ext uri="{FF2B5EF4-FFF2-40B4-BE49-F238E27FC236}">
                <a16:creationId xmlns:a16="http://schemas.microsoft.com/office/drawing/2014/main" id="{E72340BA-58BE-4892-83ED-6154A9BB460C}"/>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E71A5CA9-CD36-405E-845F-4117E26C14AF}"/>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3375402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2D75F-AF3B-4775-9F31-B4A3A087DF04}"/>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texto vertical 2">
            <a:extLst>
              <a:ext uri="{FF2B5EF4-FFF2-40B4-BE49-F238E27FC236}">
                <a16:creationId xmlns:a16="http://schemas.microsoft.com/office/drawing/2014/main" id="{29310069-5449-4FAD-AEAF-BAC1FFEE9297}"/>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0549FFA8-B322-4A1B-9CA4-CA6DCB8923B4}"/>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5" name="Marcador de pie de página 4">
            <a:extLst>
              <a:ext uri="{FF2B5EF4-FFF2-40B4-BE49-F238E27FC236}">
                <a16:creationId xmlns:a16="http://schemas.microsoft.com/office/drawing/2014/main" id="{DB3F0546-CA1D-4DC1-B7CF-240D219FB0ED}"/>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4B6EDE57-8FA0-4FAD-8036-A9DB477B9D33}"/>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192649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CED8A57-F3CE-49CC-BC01-895CF31184B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A"/>
          </a:p>
        </p:txBody>
      </p:sp>
      <p:sp>
        <p:nvSpPr>
          <p:cNvPr id="3" name="Marcador de texto vertical 2">
            <a:extLst>
              <a:ext uri="{FF2B5EF4-FFF2-40B4-BE49-F238E27FC236}">
                <a16:creationId xmlns:a16="http://schemas.microsoft.com/office/drawing/2014/main" id="{0006BAC8-EC3B-406F-AF53-F5C85780183A}"/>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FB3FCACC-A257-4EBB-8653-597AE78CFDB2}"/>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5" name="Marcador de pie de página 4">
            <a:extLst>
              <a:ext uri="{FF2B5EF4-FFF2-40B4-BE49-F238E27FC236}">
                <a16:creationId xmlns:a16="http://schemas.microsoft.com/office/drawing/2014/main" id="{6F1F413E-CBF0-45B7-9570-0577D826AFA9}"/>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02753DD8-33E5-48D7-B986-8C81FF29E24B}"/>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46916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10CBBE-D001-4B68-95F2-1554058CFEB4}"/>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8652B194-0EFB-4EE1-8A7B-24954C45CACF}"/>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AD970E86-A4D4-4286-9939-FB693ABB862E}"/>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5" name="Marcador de pie de página 4">
            <a:extLst>
              <a:ext uri="{FF2B5EF4-FFF2-40B4-BE49-F238E27FC236}">
                <a16:creationId xmlns:a16="http://schemas.microsoft.com/office/drawing/2014/main" id="{0FA64378-0F67-4C2E-8313-BA3DD7947F04}"/>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21BD4612-B93A-43D4-84A4-27BEF6726A54}"/>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3611599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328ECF-015E-423D-9622-A548CC6063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31FE719F-532A-481E-950F-BC9B6E8079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286CEE16-0AD1-4357-9196-53ADDCA4376E}"/>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5" name="Marcador de pie de página 4">
            <a:extLst>
              <a:ext uri="{FF2B5EF4-FFF2-40B4-BE49-F238E27FC236}">
                <a16:creationId xmlns:a16="http://schemas.microsoft.com/office/drawing/2014/main" id="{7E6C7343-5DF5-4A95-9A2B-3824FBF69360}"/>
              </a:ext>
            </a:extLst>
          </p:cNvPr>
          <p:cNvSpPr>
            <a:spLocks noGrp="1"/>
          </p:cNvSpPr>
          <p:nvPr>
            <p:ph type="ftr" sz="quarter" idx="11"/>
          </p:nvPr>
        </p:nvSpPr>
        <p:spPr/>
        <p:txBody>
          <a:bodyPr/>
          <a:lstStyle/>
          <a:p>
            <a:endParaRPr lang="es-PA"/>
          </a:p>
        </p:txBody>
      </p:sp>
      <p:sp>
        <p:nvSpPr>
          <p:cNvPr id="6" name="Marcador de número de diapositiva 5">
            <a:extLst>
              <a:ext uri="{FF2B5EF4-FFF2-40B4-BE49-F238E27FC236}">
                <a16:creationId xmlns:a16="http://schemas.microsoft.com/office/drawing/2014/main" id="{64B3391B-B844-40F2-A49C-881E6CE93339}"/>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781474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DEDF38-D64A-42F7-8909-9212C5CECD32}"/>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E5CAFAE3-01A2-4723-BC91-0994D16E818F}"/>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contenido 3">
            <a:extLst>
              <a:ext uri="{FF2B5EF4-FFF2-40B4-BE49-F238E27FC236}">
                <a16:creationId xmlns:a16="http://schemas.microsoft.com/office/drawing/2014/main" id="{4275867C-4E09-4D74-8186-5FEA8F0338BA}"/>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5" name="Marcador de fecha 4">
            <a:extLst>
              <a:ext uri="{FF2B5EF4-FFF2-40B4-BE49-F238E27FC236}">
                <a16:creationId xmlns:a16="http://schemas.microsoft.com/office/drawing/2014/main" id="{F86ACADF-A0EE-4CF0-8B15-263BE362C940}"/>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6" name="Marcador de pie de página 5">
            <a:extLst>
              <a:ext uri="{FF2B5EF4-FFF2-40B4-BE49-F238E27FC236}">
                <a16:creationId xmlns:a16="http://schemas.microsoft.com/office/drawing/2014/main" id="{58588569-D67A-424D-93E1-9B284D8DBAD8}"/>
              </a:ext>
            </a:extLst>
          </p:cNvPr>
          <p:cNvSpPr>
            <a:spLocks noGrp="1"/>
          </p:cNvSpPr>
          <p:nvPr>
            <p:ph type="ftr" sz="quarter" idx="11"/>
          </p:nvPr>
        </p:nvSpPr>
        <p:spPr/>
        <p:txBody>
          <a:bodyPr/>
          <a:lstStyle/>
          <a:p>
            <a:endParaRPr lang="es-PA"/>
          </a:p>
        </p:txBody>
      </p:sp>
      <p:sp>
        <p:nvSpPr>
          <p:cNvPr id="7" name="Marcador de número de diapositiva 6">
            <a:extLst>
              <a:ext uri="{FF2B5EF4-FFF2-40B4-BE49-F238E27FC236}">
                <a16:creationId xmlns:a16="http://schemas.microsoft.com/office/drawing/2014/main" id="{87664421-A93E-47BB-8B93-76B80D9EB61A}"/>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1583467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A14E43-CE9A-49F8-81EC-F057F81B17B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20658D18-4AC9-4EFF-A20C-99A2A23531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DD999B48-8A48-461C-9230-B6C5213036A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5" name="Marcador de texto 4">
            <a:extLst>
              <a:ext uri="{FF2B5EF4-FFF2-40B4-BE49-F238E27FC236}">
                <a16:creationId xmlns:a16="http://schemas.microsoft.com/office/drawing/2014/main" id="{B11C49AB-0070-4CEA-A07D-1A86D7085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6136C3B9-1B7C-4A80-8632-D482FCB9517A}"/>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7" name="Marcador de fecha 6">
            <a:extLst>
              <a:ext uri="{FF2B5EF4-FFF2-40B4-BE49-F238E27FC236}">
                <a16:creationId xmlns:a16="http://schemas.microsoft.com/office/drawing/2014/main" id="{C4B3287B-EAF7-46CC-89E7-40DA64F590AB}"/>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8" name="Marcador de pie de página 7">
            <a:extLst>
              <a:ext uri="{FF2B5EF4-FFF2-40B4-BE49-F238E27FC236}">
                <a16:creationId xmlns:a16="http://schemas.microsoft.com/office/drawing/2014/main" id="{BAC4880D-7277-4189-A93D-745C69A0EDA9}"/>
              </a:ext>
            </a:extLst>
          </p:cNvPr>
          <p:cNvSpPr>
            <a:spLocks noGrp="1"/>
          </p:cNvSpPr>
          <p:nvPr>
            <p:ph type="ftr" sz="quarter" idx="11"/>
          </p:nvPr>
        </p:nvSpPr>
        <p:spPr/>
        <p:txBody>
          <a:bodyPr/>
          <a:lstStyle/>
          <a:p>
            <a:endParaRPr lang="es-PA"/>
          </a:p>
        </p:txBody>
      </p:sp>
      <p:sp>
        <p:nvSpPr>
          <p:cNvPr id="9" name="Marcador de número de diapositiva 8">
            <a:extLst>
              <a:ext uri="{FF2B5EF4-FFF2-40B4-BE49-F238E27FC236}">
                <a16:creationId xmlns:a16="http://schemas.microsoft.com/office/drawing/2014/main" id="{FB33F3C8-AF2F-4ADE-97F9-A218484FD8FF}"/>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3730828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AFCF8-0B6B-4935-B774-D26494701BB9}"/>
              </a:ext>
            </a:extLst>
          </p:cNvPr>
          <p:cNvSpPr>
            <a:spLocks noGrp="1"/>
          </p:cNvSpPr>
          <p:nvPr>
            <p:ph type="title"/>
          </p:nvPr>
        </p:nvSpPr>
        <p:spPr/>
        <p:txBody>
          <a:bodyPr/>
          <a:lstStyle/>
          <a:p>
            <a:r>
              <a:rPr lang="es-ES"/>
              <a:t>Haga clic para modificar el estilo de título del patrón</a:t>
            </a:r>
            <a:endParaRPr lang="es-PA"/>
          </a:p>
        </p:txBody>
      </p:sp>
      <p:sp>
        <p:nvSpPr>
          <p:cNvPr id="3" name="Marcador de fecha 2">
            <a:extLst>
              <a:ext uri="{FF2B5EF4-FFF2-40B4-BE49-F238E27FC236}">
                <a16:creationId xmlns:a16="http://schemas.microsoft.com/office/drawing/2014/main" id="{33EE7C40-0CA2-42E3-9A32-871DCCCFE849}"/>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4" name="Marcador de pie de página 3">
            <a:extLst>
              <a:ext uri="{FF2B5EF4-FFF2-40B4-BE49-F238E27FC236}">
                <a16:creationId xmlns:a16="http://schemas.microsoft.com/office/drawing/2014/main" id="{8A1C492E-0D0A-47B6-A471-23E3D7AAC8F5}"/>
              </a:ext>
            </a:extLst>
          </p:cNvPr>
          <p:cNvSpPr>
            <a:spLocks noGrp="1"/>
          </p:cNvSpPr>
          <p:nvPr>
            <p:ph type="ftr" sz="quarter" idx="11"/>
          </p:nvPr>
        </p:nvSpPr>
        <p:spPr/>
        <p:txBody>
          <a:bodyPr/>
          <a:lstStyle/>
          <a:p>
            <a:endParaRPr lang="es-PA"/>
          </a:p>
        </p:txBody>
      </p:sp>
      <p:sp>
        <p:nvSpPr>
          <p:cNvPr id="5" name="Marcador de número de diapositiva 4">
            <a:extLst>
              <a:ext uri="{FF2B5EF4-FFF2-40B4-BE49-F238E27FC236}">
                <a16:creationId xmlns:a16="http://schemas.microsoft.com/office/drawing/2014/main" id="{547C5580-3114-4FC5-8AFE-077246226940}"/>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323172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F204DD6-F7E5-48F0-B1DB-04B8685A8B96}"/>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3" name="Marcador de pie de página 2">
            <a:extLst>
              <a:ext uri="{FF2B5EF4-FFF2-40B4-BE49-F238E27FC236}">
                <a16:creationId xmlns:a16="http://schemas.microsoft.com/office/drawing/2014/main" id="{1577299C-4FF1-4EAB-B6C8-9247325088DB}"/>
              </a:ext>
            </a:extLst>
          </p:cNvPr>
          <p:cNvSpPr>
            <a:spLocks noGrp="1"/>
          </p:cNvSpPr>
          <p:nvPr>
            <p:ph type="ftr" sz="quarter" idx="11"/>
          </p:nvPr>
        </p:nvSpPr>
        <p:spPr/>
        <p:txBody>
          <a:bodyPr/>
          <a:lstStyle/>
          <a:p>
            <a:endParaRPr lang="es-PA"/>
          </a:p>
        </p:txBody>
      </p:sp>
      <p:sp>
        <p:nvSpPr>
          <p:cNvPr id="4" name="Marcador de número de diapositiva 3">
            <a:extLst>
              <a:ext uri="{FF2B5EF4-FFF2-40B4-BE49-F238E27FC236}">
                <a16:creationId xmlns:a16="http://schemas.microsoft.com/office/drawing/2014/main" id="{24355D5F-539D-482F-A3D3-15C4D6703638}"/>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874466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F5D87A-E25A-40EF-9CEE-9520F68627C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A"/>
          </a:p>
        </p:txBody>
      </p:sp>
      <p:sp>
        <p:nvSpPr>
          <p:cNvPr id="3" name="Marcador de contenido 2">
            <a:extLst>
              <a:ext uri="{FF2B5EF4-FFF2-40B4-BE49-F238E27FC236}">
                <a16:creationId xmlns:a16="http://schemas.microsoft.com/office/drawing/2014/main" id="{34955894-4E8E-48FB-967B-CC3D171648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texto 3">
            <a:extLst>
              <a:ext uri="{FF2B5EF4-FFF2-40B4-BE49-F238E27FC236}">
                <a16:creationId xmlns:a16="http://schemas.microsoft.com/office/drawing/2014/main" id="{7F2CBC5B-B0AC-4A57-AFA0-3A0C6D276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AD12937-BA1E-487C-8C20-431A4E220AF6}"/>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6" name="Marcador de pie de página 5">
            <a:extLst>
              <a:ext uri="{FF2B5EF4-FFF2-40B4-BE49-F238E27FC236}">
                <a16:creationId xmlns:a16="http://schemas.microsoft.com/office/drawing/2014/main" id="{CC6F877D-410B-4F73-8AB5-3AFA4B7D5C40}"/>
              </a:ext>
            </a:extLst>
          </p:cNvPr>
          <p:cNvSpPr>
            <a:spLocks noGrp="1"/>
          </p:cNvSpPr>
          <p:nvPr>
            <p:ph type="ftr" sz="quarter" idx="11"/>
          </p:nvPr>
        </p:nvSpPr>
        <p:spPr/>
        <p:txBody>
          <a:bodyPr/>
          <a:lstStyle/>
          <a:p>
            <a:endParaRPr lang="es-PA"/>
          </a:p>
        </p:txBody>
      </p:sp>
      <p:sp>
        <p:nvSpPr>
          <p:cNvPr id="7" name="Marcador de número de diapositiva 6">
            <a:extLst>
              <a:ext uri="{FF2B5EF4-FFF2-40B4-BE49-F238E27FC236}">
                <a16:creationId xmlns:a16="http://schemas.microsoft.com/office/drawing/2014/main" id="{31B7046C-92B1-4D2C-9EAF-5526E7D2316E}"/>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407408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652F0-71EF-4EB0-BB4F-5400C5795AB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A"/>
          </a:p>
        </p:txBody>
      </p:sp>
      <p:sp>
        <p:nvSpPr>
          <p:cNvPr id="3" name="Marcador de posición de imagen 2">
            <a:extLst>
              <a:ext uri="{FF2B5EF4-FFF2-40B4-BE49-F238E27FC236}">
                <a16:creationId xmlns:a16="http://schemas.microsoft.com/office/drawing/2014/main" id="{A2EE81C2-53D5-410D-A9F5-0846D8371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A"/>
          </a:p>
        </p:txBody>
      </p:sp>
      <p:sp>
        <p:nvSpPr>
          <p:cNvPr id="4" name="Marcador de texto 3">
            <a:extLst>
              <a:ext uri="{FF2B5EF4-FFF2-40B4-BE49-F238E27FC236}">
                <a16:creationId xmlns:a16="http://schemas.microsoft.com/office/drawing/2014/main" id="{26E41CCC-23F2-4258-8CC1-C7FE01CA4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06B2233D-E865-4488-8777-61755A3A63F1}"/>
              </a:ext>
            </a:extLst>
          </p:cNvPr>
          <p:cNvSpPr>
            <a:spLocks noGrp="1"/>
          </p:cNvSpPr>
          <p:nvPr>
            <p:ph type="dt" sz="half" idx="10"/>
          </p:nvPr>
        </p:nvSpPr>
        <p:spPr/>
        <p:txBody>
          <a:bodyPr/>
          <a:lstStyle/>
          <a:p>
            <a:fld id="{F92DF446-E4B3-4053-803F-12DD46582A6A}" type="datetimeFigureOut">
              <a:rPr lang="es-PA" smtClean="0"/>
              <a:t>03/25/2020</a:t>
            </a:fld>
            <a:endParaRPr lang="es-PA"/>
          </a:p>
        </p:txBody>
      </p:sp>
      <p:sp>
        <p:nvSpPr>
          <p:cNvPr id="6" name="Marcador de pie de página 5">
            <a:extLst>
              <a:ext uri="{FF2B5EF4-FFF2-40B4-BE49-F238E27FC236}">
                <a16:creationId xmlns:a16="http://schemas.microsoft.com/office/drawing/2014/main" id="{839D3A20-806B-4A83-92B0-05DA49090726}"/>
              </a:ext>
            </a:extLst>
          </p:cNvPr>
          <p:cNvSpPr>
            <a:spLocks noGrp="1"/>
          </p:cNvSpPr>
          <p:nvPr>
            <p:ph type="ftr" sz="quarter" idx="11"/>
          </p:nvPr>
        </p:nvSpPr>
        <p:spPr/>
        <p:txBody>
          <a:bodyPr/>
          <a:lstStyle/>
          <a:p>
            <a:endParaRPr lang="es-PA"/>
          </a:p>
        </p:txBody>
      </p:sp>
      <p:sp>
        <p:nvSpPr>
          <p:cNvPr id="7" name="Marcador de número de diapositiva 6">
            <a:extLst>
              <a:ext uri="{FF2B5EF4-FFF2-40B4-BE49-F238E27FC236}">
                <a16:creationId xmlns:a16="http://schemas.microsoft.com/office/drawing/2014/main" id="{04CCBDF9-31C0-42C5-BB8B-121A91668A59}"/>
              </a:ext>
            </a:extLst>
          </p:cNvPr>
          <p:cNvSpPr>
            <a:spLocks noGrp="1"/>
          </p:cNvSpPr>
          <p:nvPr>
            <p:ph type="sldNum" sz="quarter" idx="12"/>
          </p:nvPr>
        </p:nvSpPr>
        <p:spPr/>
        <p:txBody>
          <a:bodyPr/>
          <a:lstStyle/>
          <a:p>
            <a:fld id="{DC222D45-5664-4370-B099-C5E033C41F19}" type="slidenum">
              <a:rPr lang="es-PA" smtClean="0"/>
              <a:t>‹#›</a:t>
            </a:fld>
            <a:endParaRPr lang="es-PA"/>
          </a:p>
        </p:txBody>
      </p:sp>
    </p:spTree>
    <p:extLst>
      <p:ext uri="{BB962C8B-B14F-4D97-AF65-F5344CB8AC3E}">
        <p14:creationId xmlns:p14="http://schemas.microsoft.com/office/powerpoint/2010/main" val="339863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B91FADE-E580-4C40-8063-17E8A6A196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A"/>
          </a:p>
        </p:txBody>
      </p:sp>
      <p:sp>
        <p:nvSpPr>
          <p:cNvPr id="3" name="Marcador de texto 2">
            <a:extLst>
              <a:ext uri="{FF2B5EF4-FFF2-40B4-BE49-F238E27FC236}">
                <a16:creationId xmlns:a16="http://schemas.microsoft.com/office/drawing/2014/main" id="{5B088DBB-BEA7-45DE-A7AA-B5D0340223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4" name="Marcador de fecha 3">
            <a:extLst>
              <a:ext uri="{FF2B5EF4-FFF2-40B4-BE49-F238E27FC236}">
                <a16:creationId xmlns:a16="http://schemas.microsoft.com/office/drawing/2014/main" id="{0B169BC0-413B-42FE-8C3A-5C7F92CF6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DF446-E4B3-4053-803F-12DD46582A6A}" type="datetimeFigureOut">
              <a:rPr lang="es-PA" smtClean="0"/>
              <a:t>03/25/2020</a:t>
            </a:fld>
            <a:endParaRPr lang="es-PA"/>
          </a:p>
        </p:txBody>
      </p:sp>
      <p:sp>
        <p:nvSpPr>
          <p:cNvPr id="5" name="Marcador de pie de página 4">
            <a:extLst>
              <a:ext uri="{FF2B5EF4-FFF2-40B4-BE49-F238E27FC236}">
                <a16:creationId xmlns:a16="http://schemas.microsoft.com/office/drawing/2014/main" id="{DCB8DEAD-3E0E-462B-99B0-2F6A9B701A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A"/>
          </a:p>
        </p:txBody>
      </p:sp>
      <p:sp>
        <p:nvSpPr>
          <p:cNvPr id="6" name="Marcador de número de diapositiva 5">
            <a:extLst>
              <a:ext uri="{FF2B5EF4-FFF2-40B4-BE49-F238E27FC236}">
                <a16:creationId xmlns:a16="http://schemas.microsoft.com/office/drawing/2014/main" id="{B85B6B65-A432-49A0-9204-B40E7B8F62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222D45-5664-4370-B099-C5E033C41F19}" type="slidenum">
              <a:rPr lang="es-PA" smtClean="0"/>
              <a:t>‹#›</a:t>
            </a:fld>
            <a:endParaRPr lang="es-PA"/>
          </a:p>
        </p:txBody>
      </p:sp>
    </p:spTree>
    <p:extLst>
      <p:ext uri="{BB962C8B-B14F-4D97-AF65-F5344CB8AC3E}">
        <p14:creationId xmlns:p14="http://schemas.microsoft.com/office/powerpoint/2010/main" val="2668503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hyperlink" Target="http://www.governors-america.com/documents/PIB4145_EDG5500.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graphicFrame>
        <p:nvGraphicFramePr>
          <p:cNvPr id="6" name="CuadroTexto 3">
            <a:extLst>
              <a:ext uri="{FF2B5EF4-FFF2-40B4-BE49-F238E27FC236}">
                <a16:creationId xmlns:a16="http://schemas.microsoft.com/office/drawing/2014/main" id="{17A4FB83-AEC0-4988-A8D8-744B3E119CBA}"/>
              </a:ext>
            </a:extLst>
          </p:cNvPr>
          <p:cNvGraphicFramePr/>
          <p:nvPr>
            <p:extLst>
              <p:ext uri="{D42A27DB-BD31-4B8C-83A1-F6EECF244321}">
                <p14:modId xmlns:p14="http://schemas.microsoft.com/office/powerpoint/2010/main" val="301837168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5464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BF6A7390-B61A-4C57-9FA8-19D9AC740B0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Tipos de lazos en un sistema de control</a:t>
            </a:r>
          </a:p>
        </p:txBody>
      </p:sp>
      <p:sp>
        <p:nvSpPr>
          <p:cNvPr id="4" name="TextBox 3">
            <a:extLst>
              <a:ext uri="{FF2B5EF4-FFF2-40B4-BE49-F238E27FC236}">
                <a16:creationId xmlns:a16="http://schemas.microsoft.com/office/drawing/2014/main" id="{D1D66D2B-360E-4A11-B6B9-A2FD656CBAD0}"/>
              </a:ext>
            </a:extLst>
          </p:cNvPr>
          <p:cNvSpPr txBox="1"/>
          <p:nvPr/>
        </p:nvSpPr>
        <p:spPr>
          <a:xfrm>
            <a:off x="4173945" y="5996221"/>
            <a:ext cx="7188199" cy="40457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err="1"/>
              <a:t>Ventajas</a:t>
            </a:r>
            <a:r>
              <a:rPr lang="en-US" dirty="0"/>
              <a:t> y </a:t>
            </a:r>
            <a:r>
              <a:rPr lang="en-US" dirty="0" err="1"/>
              <a:t>Desventajas</a:t>
            </a:r>
            <a:r>
              <a:rPr lang="en-US" dirty="0"/>
              <a:t> de ambos </a:t>
            </a:r>
            <a:r>
              <a:rPr lang="en-US" dirty="0" err="1"/>
              <a:t>Lazos</a:t>
            </a:r>
            <a:r>
              <a:rPr lang="en-US" dirty="0"/>
              <a:t> de control.</a:t>
            </a:r>
          </a:p>
        </p:txBody>
      </p:sp>
      <p:graphicFrame>
        <p:nvGraphicFramePr>
          <p:cNvPr id="5" name="Table 20">
            <a:extLst>
              <a:ext uri="{FF2B5EF4-FFF2-40B4-BE49-F238E27FC236}">
                <a16:creationId xmlns:a16="http://schemas.microsoft.com/office/drawing/2014/main" id="{A4094786-BF7D-4F4F-845A-BBE6158489B8}"/>
              </a:ext>
            </a:extLst>
          </p:cNvPr>
          <p:cNvGraphicFramePr>
            <a:graphicFrameLocks noGrp="1"/>
          </p:cNvGraphicFramePr>
          <p:nvPr>
            <p:extLst>
              <p:ext uri="{D42A27DB-BD31-4B8C-83A1-F6EECF244321}">
                <p14:modId xmlns:p14="http://schemas.microsoft.com/office/powerpoint/2010/main" val="2850349837"/>
              </p:ext>
            </p:extLst>
          </p:nvPr>
        </p:nvGraphicFramePr>
        <p:xfrm>
          <a:off x="4038600" y="250856"/>
          <a:ext cx="7458890" cy="5432457"/>
        </p:xfrm>
        <a:graphic>
          <a:graphicData uri="http://schemas.openxmlformats.org/drawingml/2006/table">
            <a:tbl>
              <a:tblPr firstRow="1" bandRow="1">
                <a:tableStyleId>{69012ECD-51FC-41F1-AA8D-1B2483CD663E}</a:tableStyleId>
              </a:tblPr>
              <a:tblGrid>
                <a:gridCol w="3736277">
                  <a:extLst>
                    <a:ext uri="{9D8B030D-6E8A-4147-A177-3AD203B41FA5}">
                      <a16:colId xmlns:a16="http://schemas.microsoft.com/office/drawing/2014/main" val="2728683963"/>
                    </a:ext>
                  </a:extLst>
                </a:gridCol>
                <a:gridCol w="3722613">
                  <a:extLst>
                    <a:ext uri="{9D8B030D-6E8A-4147-A177-3AD203B41FA5}">
                      <a16:colId xmlns:a16="http://schemas.microsoft.com/office/drawing/2014/main" val="3628663186"/>
                    </a:ext>
                  </a:extLst>
                </a:gridCol>
              </a:tblGrid>
              <a:tr h="430862">
                <a:tc>
                  <a:txBody>
                    <a:bodyPr/>
                    <a:lstStyle/>
                    <a:p>
                      <a:pPr algn="ctr"/>
                      <a:r>
                        <a:rPr lang="es-PA" sz="2400"/>
                        <a:t>Sistemas en lazo cerrado</a:t>
                      </a:r>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PA" sz="2400"/>
                        <a:t>Sistema en lazo abierto</a:t>
                      </a:r>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00928"/>
                  </a:ext>
                </a:extLst>
              </a:tr>
              <a:tr h="985759">
                <a:tc>
                  <a:txBody>
                    <a:bodyPr/>
                    <a:lstStyle/>
                    <a:p>
                      <a:pPr algn="just"/>
                      <a:r>
                        <a:rPr lang="es-PA" sz="1400"/>
                        <a:t>La respuesta del sistema se vuelve casi insensible a las perturbaciones. Es así posible usar componentes relativamente poco precisos y baratos para obtener el control adecuado de una planta determinada.</a:t>
                      </a:r>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A" sz="1400"/>
                        <a:t>Para mantener la calidad requerida en la salida, es necesaria la recalibración continua del sistema. ¿</a:t>
                      </a:r>
                      <a:r>
                        <a:rPr lang="es-PA" sz="1400" b="1"/>
                        <a:t>Por qué</a:t>
                      </a:r>
                      <a:r>
                        <a:rPr lang="es-PA" sz="1400"/>
                        <a:t>?</a:t>
                      </a:r>
                    </a:p>
                    <a:p>
                      <a:pPr marL="0" indent="0">
                        <a:buNone/>
                      </a:pPr>
                      <a:endParaRPr lang="es-PA" sz="1400"/>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8459744"/>
                  </a:ext>
                </a:extLst>
              </a:tr>
              <a:tr h="98575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PA" sz="1400"/>
                        <a:t>El número de componentes usados en un sistema de control en lazo cerrado, es mayor que el que se emplea para un sistema de control equivalente en lazo abierto, aumentando el costo del sistema. </a:t>
                      </a:r>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A" sz="1400"/>
                        <a:t>Las perturbaciones originan errores, y la salida puede ser diferente de lo que se desea. ¿</a:t>
                      </a:r>
                      <a:r>
                        <a:rPr lang="es-PA" sz="1400" b="1"/>
                        <a:t>Por qué</a:t>
                      </a:r>
                      <a:r>
                        <a:rPr lang="es-PA" sz="1400"/>
                        <a:t>?</a:t>
                      </a:r>
                    </a:p>
                    <a:p>
                      <a:endParaRPr lang="es-PA" sz="1400"/>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269137"/>
                  </a:ext>
                </a:extLst>
              </a:tr>
              <a:tr h="98575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PA" sz="1400"/>
                        <a:t>La </a:t>
                      </a:r>
                      <a:r>
                        <a:rPr lang="es-PA" sz="1400" i="1" u="sng"/>
                        <a:t>estabilidad</a:t>
                      </a:r>
                      <a:r>
                        <a:rPr lang="es-PA" sz="1400"/>
                        <a:t> se vuelve un problema.</a:t>
                      </a:r>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A" sz="1400" dirty="0"/>
                        <a:t>No hay problemas de </a:t>
                      </a:r>
                      <a:r>
                        <a:rPr lang="es-PA" sz="1400" i="1" u="sng" dirty="0"/>
                        <a:t>estabilidad</a:t>
                      </a:r>
                      <a:r>
                        <a:rPr lang="es-PA" sz="1400" dirty="0"/>
                        <a:t>. (La estabilidad es un tema al cual se le dedica un capitulo completo en los libros de control, y es estudiado mas adelante. Sin embargo, hacer una investigación teórica o buscar su definición, no le hará daño)</a:t>
                      </a:r>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4568243"/>
                  </a:ext>
                </a:extLst>
              </a:tr>
              <a:tr h="561427">
                <a:tc>
                  <a:txBody>
                    <a:bodyPr/>
                    <a:lstStyle/>
                    <a:p>
                      <a:endParaRPr lang="es-PA" sz="1400"/>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A" sz="1400"/>
                        <a:t>Convenientes cuando la salida es difícil de medir o cuando medir la salida de manera precisa no es económicamente viable. </a:t>
                      </a:r>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1335053"/>
                  </a:ext>
                </a:extLst>
              </a:tr>
              <a:tr h="349260">
                <a:tc>
                  <a:txBody>
                    <a:bodyPr/>
                    <a:lstStyle/>
                    <a:p>
                      <a:endParaRPr lang="es-PA" sz="1400" dirty="0"/>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A" sz="1400"/>
                        <a:t>Menos costosos que el sistema en lazo cerrado.</a:t>
                      </a:r>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934427"/>
                  </a:ext>
                </a:extLst>
              </a:tr>
              <a:tr h="349260">
                <a:tc>
                  <a:txBody>
                    <a:bodyPr/>
                    <a:lstStyle/>
                    <a:p>
                      <a:endParaRPr lang="es-PA" sz="1400"/>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A" sz="1400" dirty="0"/>
                        <a:t>Construcción simple y facilidad de mantenimiento.</a:t>
                      </a:r>
                    </a:p>
                  </a:txBody>
                  <a:tcPr marL="63205" marR="63205" marT="31602" marB="316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7250648"/>
                  </a:ext>
                </a:extLst>
              </a:tr>
            </a:tbl>
          </a:graphicData>
        </a:graphic>
      </p:graphicFrame>
    </p:spTree>
    <p:extLst>
      <p:ext uri="{BB962C8B-B14F-4D97-AF65-F5344CB8AC3E}">
        <p14:creationId xmlns:p14="http://schemas.microsoft.com/office/powerpoint/2010/main" val="3061359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98991C-8BC8-4F39-B4FD-232D6C3D1AE1}"/>
              </a:ext>
            </a:extLst>
          </p:cNvPr>
          <p:cNvSpPr>
            <a:spLocks noGrp="1"/>
          </p:cNvSpPr>
          <p:nvPr>
            <p:ph type="title"/>
          </p:nvPr>
        </p:nvSpPr>
        <p:spPr>
          <a:xfrm>
            <a:off x="838200" y="158354"/>
            <a:ext cx="10515600" cy="766167"/>
          </a:xfrm>
        </p:spPr>
        <p:txBody>
          <a:bodyPr/>
          <a:lstStyle/>
          <a:p>
            <a:pPr algn="ctr"/>
            <a:r>
              <a:rPr lang="es-PA" dirty="0">
                <a:solidFill>
                  <a:srgbClr val="002060"/>
                </a:solidFill>
              </a:rPr>
              <a:t>Control Manual y Control Automático.</a:t>
            </a:r>
          </a:p>
        </p:txBody>
      </p:sp>
      <p:sp>
        <p:nvSpPr>
          <p:cNvPr id="3" name="CuadroTexto 2">
            <a:extLst>
              <a:ext uri="{FF2B5EF4-FFF2-40B4-BE49-F238E27FC236}">
                <a16:creationId xmlns:a16="http://schemas.microsoft.com/office/drawing/2014/main" id="{BA4841A8-3879-4425-9174-BA487D3E8F3C}"/>
              </a:ext>
            </a:extLst>
          </p:cNvPr>
          <p:cNvSpPr txBox="1"/>
          <p:nvPr/>
        </p:nvSpPr>
        <p:spPr>
          <a:xfrm>
            <a:off x="684003" y="924521"/>
            <a:ext cx="10813143" cy="923330"/>
          </a:xfrm>
          <a:prstGeom prst="rect">
            <a:avLst/>
          </a:prstGeom>
          <a:noFill/>
        </p:spPr>
        <p:txBody>
          <a:bodyPr wrap="square" rtlCol="0">
            <a:spAutoFit/>
          </a:bodyPr>
          <a:lstStyle/>
          <a:p>
            <a:pPr algn="just"/>
            <a:r>
              <a:rPr lang="es-PA" b="1"/>
              <a:t>Se habla de control manual, en aquellos casos donde existe la presencia e intervención de una persona en la acción a controlar; Se habla de control automático, si el proceso es llevado a cabo por una computadora.  La mayoría de los procesos en las plantas industriales, son semiautomático.</a:t>
            </a:r>
            <a:endParaRPr lang="es-PA" dirty="0"/>
          </a:p>
        </p:txBody>
      </p:sp>
      <p:pic>
        <p:nvPicPr>
          <p:cNvPr id="5" name="Imagen 4">
            <a:extLst>
              <a:ext uri="{FF2B5EF4-FFF2-40B4-BE49-F238E27FC236}">
                <a16:creationId xmlns:a16="http://schemas.microsoft.com/office/drawing/2014/main" id="{4F9D2083-A637-47A5-9D30-8FB9D73E4A6A}"/>
              </a:ext>
            </a:extLst>
          </p:cNvPr>
          <p:cNvPicPr>
            <a:picLocks noChangeAspect="1"/>
          </p:cNvPicPr>
          <p:nvPr/>
        </p:nvPicPr>
        <p:blipFill>
          <a:blip r:embed="rId2">
            <a:duotone>
              <a:schemeClr val="accent1">
                <a:shade val="45000"/>
                <a:satMod val="135000"/>
              </a:schemeClr>
              <a:prstClr val="white"/>
            </a:duotone>
          </a:blip>
          <a:stretch>
            <a:fillRect/>
          </a:stretch>
        </p:blipFill>
        <p:spPr>
          <a:xfrm>
            <a:off x="8727521" y="4735795"/>
            <a:ext cx="3266212" cy="2015672"/>
          </a:xfrm>
          <a:prstGeom prst="rect">
            <a:avLst/>
          </a:prstGeom>
        </p:spPr>
      </p:pic>
      <p:pic>
        <p:nvPicPr>
          <p:cNvPr id="6" name="Imagen 5">
            <a:extLst>
              <a:ext uri="{FF2B5EF4-FFF2-40B4-BE49-F238E27FC236}">
                <a16:creationId xmlns:a16="http://schemas.microsoft.com/office/drawing/2014/main" id="{6EAC0365-7447-4830-8BF4-622C917FB6A7}"/>
              </a:ext>
            </a:extLst>
          </p:cNvPr>
          <p:cNvPicPr>
            <a:picLocks noChangeAspect="1"/>
          </p:cNvPicPr>
          <p:nvPr/>
        </p:nvPicPr>
        <p:blipFill rotWithShape="1">
          <a:blip r:embed="rId3"/>
          <a:srcRect l="2170"/>
          <a:stretch/>
        </p:blipFill>
        <p:spPr>
          <a:xfrm>
            <a:off x="0" y="5323087"/>
            <a:ext cx="5388746" cy="1382373"/>
          </a:xfrm>
          <a:prstGeom prst="rect">
            <a:avLst/>
          </a:prstGeom>
        </p:spPr>
      </p:pic>
      <p:pic>
        <p:nvPicPr>
          <p:cNvPr id="7" name="Imagen 6">
            <a:extLst>
              <a:ext uri="{FF2B5EF4-FFF2-40B4-BE49-F238E27FC236}">
                <a16:creationId xmlns:a16="http://schemas.microsoft.com/office/drawing/2014/main" id="{7A82D4DC-E319-490D-A68F-F376405F9A7A}"/>
              </a:ext>
            </a:extLst>
          </p:cNvPr>
          <p:cNvPicPr>
            <a:picLocks noChangeAspect="1"/>
          </p:cNvPicPr>
          <p:nvPr/>
        </p:nvPicPr>
        <p:blipFill rotWithShape="1">
          <a:blip r:embed="rId4"/>
          <a:srcRect t="5373" b="6598"/>
          <a:stretch/>
        </p:blipFill>
        <p:spPr>
          <a:xfrm>
            <a:off x="5478592" y="4994824"/>
            <a:ext cx="2972651" cy="1710636"/>
          </a:xfrm>
          <a:prstGeom prst="rect">
            <a:avLst/>
          </a:prstGeom>
        </p:spPr>
      </p:pic>
      <p:sp>
        <p:nvSpPr>
          <p:cNvPr id="4" name="TextBox 3">
            <a:extLst>
              <a:ext uri="{FF2B5EF4-FFF2-40B4-BE49-F238E27FC236}">
                <a16:creationId xmlns:a16="http://schemas.microsoft.com/office/drawing/2014/main" id="{C58788CE-71C2-4415-A02E-1D035389138C}"/>
              </a:ext>
            </a:extLst>
          </p:cNvPr>
          <p:cNvSpPr txBox="1"/>
          <p:nvPr/>
        </p:nvSpPr>
        <p:spPr>
          <a:xfrm>
            <a:off x="497149" y="2122205"/>
            <a:ext cx="11186850" cy="2462213"/>
          </a:xfrm>
          <a:prstGeom prst="rect">
            <a:avLst/>
          </a:prstGeom>
          <a:noFill/>
        </p:spPr>
        <p:txBody>
          <a:bodyPr wrap="square" rtlCol="0">
            <a:spAutoFit/>
          </a:bodyPr>
          <a:lstStyle/>
          <a:p>
            <a:pPr algn="just"/>
            <a:r>
              <a:rPr lang="es-PA" sz="1400"/>
              <a:t>En un auto existe mas de un proceso a controlar. La dirección del auto, su velocidad, los sistemas servocontrolados como el de dirección asistida (Power Steering), son algunos de estos diversos procesos. </a:t>
            </a:r>
          </a:p>
          <a:p>
            <a:pPr marL="342900" indent="-342900" algn="just">
              <a:buAutoNum type="arabicParenR"/>
            </a:pPr>
            <a:r>
              <a:rPr lang="es-PA" sz="1400"/>
              <a:t>Si lo que se desea controlar es la dirección del viaje, el lazo de control en la primera figura, muestra cada uno de los elemento que intervienen. ¿</a:t>
            </a:r>
            <a:r>
              <a:rPr lang="es-PA" sz="1400" b="1"/>
              <a:t>Cuál es el sensor en este sistema</a:t>
            </a:r>
            <a:r>
              <a:rPr lang="es-PA" sz="1400"/>
              <a:t>?, y ¿</a:t>
            </a:r>
            <a:r>
              <a:rPr lang="es-PA" sz="1400" b="1"/>
              <a:t>Cuál es el actuador</a:t>
            </a:r>
            <a:r>
              <a:rPr lang="es-PA" sz="1400"/>
              <a:t>?. </a:t>
            </a:r>
          </a:p>
          <a:p>
            <a:pPr marL="342900" indent="-342900" algn="just">
              <a:buAutoNum type="arabicParenR"/>
            </a:pPr>
            <a:r>
              <a:rPr lang="es-PA" sz="1400"/>
              <a:t>¿</a:t>
            </a:r>
            <a:r>
              <a:rPr lang="es-PA" sz="1400" b="1"/>
              <a:t>Se trata de un lazo de control abierto o cerrado</a:t>
            </a:r>
            <a:r>
              <a:rPr lang="es-PA" sz="1400"/>
              <a:t>?</a:t>
            </a:r>
          </a:p>
          <a:p>
            <a:pPr marL="342900" indent="-342900" algn="just">
              <a:buAutoNum type="arabicParenR"/>
            </a:pPr>
            <a:r>
              <a:rPr lang="es-PA" sz="1400"/>
              <a:t>Dependiendo de su respuesta anterior: ¿</a:t>
            </a:r>
            <a:r>
              <a:rPr lang="es-PA" sz="1400" b="1"/>
              <a:t>Cómo haría usted para convertirla en un sistema del otro tipo</a:t>
            </a:r>
            <a:r>
              <a:rPr lang="es-PA" sz="1400"/>
              <a:t>?, y ¿</a:t>
            </a:r>
            <a:r>
              <a:rPr lang="es-PA" sz="1400" b="1"/>
              <a:t>Sería un sistema eficiente</a:t>
            </a:r>
            <a:r>
              <a:rPr lang="es-PA" sz="1400"/>
              <a:t>?, Justifique.</a:t>
            </a:r>
          </a:p>
          <a:p>
            <a:pPr marL="342900" indent="-342900" algn="just">
              <a:buFontTx/>
              <a:buAutoNum type="arabicParenR"/>
            </a:pPr>
            <a:r>
              <a:rPr lang="es-PA" sz="1400"/>
              <a:t>¿</a:t>
            </a:r>
            <a:r>
              <a:rPr lang="es-PA" sz="1400" b="1"/>
              <a:t>Cuál es la diferencia entre una variable real y una deseada</a:t>
            </a:r>
            <a:r>
              <a:rPr lang="es-PA" sz="1400"/>
              <a:t>?</a:t>
            </a:r>
          </a:p>
          <a:p>
            <a:pPr marL="342900" indent="-342900" algn="just">
              <a:buAutoNum type="arabicParenR"/>
            </a:pPr>
            <a:r>
              <a:rPr lang="es-PA" sz="1400"/>
              <a:t>La gráfica del medio muestra la dirección real registrada por algún sensor y la dirección deseada o entrada al sistema, en función del tiempo. ¿</a:t>
            </a:r>
            <a:r>
              <a:rPr lang="es-PA" sz="1400" b="1"/>
              <a:t>Cómo calcularía usted el error en este sistema</a:t>
            </a:r>
            <a:r>
              <a:rPr lang="es-PA" sz="1400"/>
              <a:t>?</a:t>
            </a:r>
          </a:p>
          <a:p>
            <a:pPr marL="342900" indent="-342900" algn="just">
              <a:buAutoNum type="arabicParenR"/>
            </a:pPr>
            <a:r>
              <a:rPr lang="es-PA" sz="1400"/>
              <a:t>¿</a:t>
            </a:r>
            <a:r>
              <a:rPr lang="es-PA" sz="1400" b="1"/>
              <a:t>Se trata de un sistema de control manual o automático</a:t>
            </a:r>
            <a:r>
              <a:rPr lang="es-PA" sz="1400"/>
              <a:t>?, Justifique.</a:t>
            </a:r>
          </a:p>
          <a:p>
            <a:pPr marL="342900" indent="-342900" algn="just">
              <a:buAutoNum type="arabicParenR"/>
            </a:pPr>
            <a:r>
              <a:rPr lang="es-PA" sz="1400"/>
              <a:t>Dependiendo de su respuesta anterior: ¿</a:t>
            </a:r>
            <a:r>
              <a:rPr lang="es-PA" sz="1400" b="1"/>
              <a:t>Cómo haría usted para convertirla en un sistema del otro tipo</a:t>
            </a:r>
            <a:r>
              <a:rPr lang="es-PA" sz="1400"/>
              <a:t>?, y ¿</a:t>
            </a:r>
            <a:r>
              <a:rPr lang="es-PA" sz="1400" b="1"/>
              <a:t>Sería un sistema eficiente</a:t>
            </a:r>
            <a:r>
              <a:rPr lang="es-PA" sz="1400"/>
              <a:t>?, Justifique.</a:t>
            </a:r>
            <a:endParaRPr lang="es-PA" sz="1400" dirty="0"/>
          </a:p>
        </p:txBody>
      </p:sp>
    </p:spTree>
    <p:extLst>
      <p:ext uri="{BB962C8B-B14F-4D97-AF65-F5344CB8AC3E}">
        <p14:creationId xmlns:p14="http://schemas.microsoft.com/office/powerpoint/2010/main" val="240502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82C71-50B3-4406-9C7C-7A2CDFEEFAF8}"/>
              </a:ext>
            </a:extLst>
          </p:cNvPr>
          <p:cNvSpPr>
            <a:spLocks noGrp="1"/>
          </p:cNvSpPr>
          <p:nvPr>
            <p:ph type="title"/>
          </p:nvPr>
        </p:nvSpPr>
        <p:spPr>
          <a:xfrm>
            <a:off x="664029" y="18255"/>
            <a:ext cx="10515600" cy="1325563"/>
          </a:xfrm>
        </p:spPr>
        <p:txBody>
          <a:bodyPr/>
          <a:lstStyle/>
          <a:p>
            <a:r>
              <a:rPr lang="es-PA" dirty="0"/>
              <a:t>CONTROL MANUAL</a:t>
            </a:r>
          </a:p>
        </p:txBody>
      </p:sp>
      <p:pic>
        <p:nvPicPr>
          <p:cNvPr id="4" name="Marcador de contenido 3">
            <a:extLst>
              <a:ext uri="{FF2B5EF4-FFF2-40B4-BE49-F238E27FC236}">
                <a16:creationId xmlns:a16="http://schemas.microsoft.com/office/drawing/2014/main" id="{5D81C861-66E6-4CD5-BA5D-2056BE375331}"/>
              </a:ext>
            </a:extLst>
          </p:cNvPr>
          <p:cNvPicPr>
            <a:picLocks noGrp="1" noChangeAspect="1"/>
          </p:cNvPicPr>
          <p:nvPr>
            <p:ph idx="1"/>
          </p:nvPr>
        </p:nvPicPr>
        <p:blipFill>
          <a:blip r:embed="rId2"/>
          <a:stretch>
            <a:fillRect/>
          </a:stretch>
        </p:blipFill>
        <p:spPr>
          <a:xfrm>
            <a:off x="3226753" y="1095162"/>
            <a:ext cx="5738494" cy="3247685"/>
          </a:xfrm>
          <a:prstGeom prst="rect">
            <a:avLst/>
          </a:prstGeom>
        </p:spPr>
      </p:pic>
      <p:sp>
        <p:nvSpPr>
          <p:cNvPr id="3" name="Rectángulo 2">
            <a:extLst>
              <a:ext uri="{FF2B5EF4-FFF2-40B4-BE49-F238E27FC236}">
                <a16:creationId xmlns:a16="http://schemas.microsoft.com/office/drawing/2014/main" id="{C17110D2-F97F-44F7-A2F4-82FC2DFD5CFC}"/>
              </a:ext>
            </a:extLst>
          </p:cNvPr>
          <p:cNvSpPr/>
          <p:nvPr/>
        </p:nvSpPr>
        <p:spPr>
          <a:xfrm>
            <a:off x="374341" y="4342847"/>
            <a:ext cx="11443317" cy="2308324"/>
          </a:xfrm>
          <a:prstGeom prst="rect">
            <a:avLst/>
          </a:prstGeom>
        </p:spPr>
        <p:txBody>
          <a:bodyPr wrap="square">
            <a:spAutoFit/>
          </a:bodyPr>
          <a:lstStyle/>
          <a:p>
            <a:pPr algn="just"/>
            <a:r>
              <a:rPr lang="es-PA" dirty="0"/>
              <a:t>Se muestra un sistema básico de control para regular el nivel de liquido de un deposito. En este sistema, un operador es el encargado de mantener hora tras hora el nivel del tanque en valores justos para la operación de una industria.</a:t>
            </a:r>
          </a:p>
          <a:p>
            <a:pPr algn="just"/>
            <a:r>
              <a:rPr lang="es-PA" dirty="0"/>
              <a:t>Responda:</a:t>
            </a:r>
          </a:p>
          <a:p>
            <a:pPr marL="342900" indent="-342900" algn="just">
              <a:buFont typeface="+mj-lt"/>
              <a:buAutoNum type="arabicPeriod"/>
            </a:pPr>
            <a:r>
              <a:rPr lang="es-PA" dirty="0"/>
              <a:t>¿</a:t>
            </a:r>
            <a:r>
              <a:rPr lang="es-PA" b="1" dirty="0"/>
              <a:t>Cuál es la entrada y la salida de este proceso</a:t>
            </a:r>
            <a:r>
              <a:rPr lang="es-PA" dirty="0"/>
              <a:t>?</a:t>
            </a:r>
          </a:p>
          <a:p>
            <a:pPr marL="342900" indent="-342900" algn="just">
              <a:buFont typeface="+mj-lt"/>
              <a:buAutoNum type="arabicPeriod"/>
            </a:pPr>
            <a:r>
              <a:rPr lang="es-PA" dirty="0"/>
              <a:t>¿</a:t>
            </a:r>
            <a:r>
              <a:rPr lang="es-PA" b="1" dirty="0"/>
              <a:t>Se trata de un sistema de control manual o automático</a:t>
            </a:r>
            <a:r>
              <a:rPr lang="es-PA" dirty="0"/>
              <a:t>? </a:t>
            </a:r>
          </a:p>
          <a:p>
            <a:pPr marL="342900" indent="-342900" algn="just">
              <a:buFont typeface="+mj-lt"/>
              <a:buAutoNum type="arabicPeriod"/>
            </a:pPr>
            <a:r>
              <a:rPr lang="es-PA" dirty="0"/>
              <a:t>¿</a:t>
            </a:r>
            <a:r>
              <a:rPr lang="es-PA" b="1" dirty="0"/>
              <a:t>Es en lazo abierto o cerrado</a:t>
            </a:r>
            <a:r>
              <a:rPr lang="es-PA" dirty="0"/>
              <a:t>?</a:t>
            </a:r>
          </a:p>
          <a:p>
            <a:pPr marL="342900" indent="-342900" algn="just">
              <a:buFont typeface="+mj-lt"/>
              <a:buAutoNum type="arabicPeriod"/>
            </a:pPr>
            <a:r>
              <a:rPr lang="es-PA" dirty="0"/>
              <a:t>¿</a:t>
            </a:r>
            <a:r>
              <a:rPr lang="es-PA" b="1" dirty="0"/>
              <a:t>Cuál es el actuador</a:t>
            </a:r>
            <a:r>
              <a:rPr lang="es-PA" dirty="0"/>
              <a:t>?</a:t>
            </a:r>
          </a:p>
          <a:p>
            <a:pPr marL="342900" indent="-342900" algn="just">
              <a:buFont typeface="+mj-lt"/>
              <a:buAutoNum type="arabicPeriod"/>
            </a:pPr>
            <a:r>
              <a:rPr lang="es-PA" dirty="0"/>
              <a:t>¿</a:t>
            </a:r>
            <a:r>
              <a:rPr lang="es-PA" b="1" dirty="0"/>
              <a:t>Cuál es el controlador</a:t>
            </a:r>
            <a:r>
              <a:rPr lang="es-PA" dirty="0"/>
              <a:t>?</a:t>
            </a:r>
          </a:p>
        </p:txBody>
      </p:sp>
    </p:spTree>
    <p:extLst>
      <p:ext uri="{BB962C8B-B14F-4D97-AF65-F5344CB8AC3E}">
        <p14:creationId xmlns:p14="http://schemas.microsoft.com/office/powerpoint/2010/main" val="122118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216749F-141A-40F6-95C0-2F264DCD8C77}"/>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sz="4100" kern="1200">
                <a:solidFill>
                  <a:srgbClr val="FFFFFF"/>
                </a:solidFill>
                <a:latin typeface="+mj-lt"/>
                <a:ea typeface="+mj-ea"/>
                <a:cs typeface="+mj-cs"/>
              </a:rPr>
              <a:t>Control Multivariable</a:t>
            </a:r>
          </a:p>
        </p:txBody>
      </p:sp>
      <p:sp>
        <p:nvSpPr>
          <p:cNvPr id="4" name="Rectángulo 3">
            <a:extLst>
              <a:ext uri="{FF2B5EF4-FFF2-40B4-BE49-F238E27FC236}">
                <a16:creationId xmlns:a16="http://schemas.microsoft.com/office/drawing/2014/main" id="{39F6C033-2513-49C5-9FEA-9E1203BAF1A5}"/>
              </a:ext>
            </a:extLst>
          </p:cNvPr>
          <p:cNvSpPr/>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Debido a la complejidad creciente de los sistemas de control y al interés en obtener comportamiento óptimo, en la pasada década ha crecido la importancia de la Ingeniería de Sistemas de Control. Además conforme los sistemas se hacen más complejos, deben considerarse en el esquema de control las interrelaciones de muchas variables controladas. En la siguiente figura se muestra el diagrama de bloques que representa a </a:t>
            </a:r>
            <a:r>
              <a:rPr lang="en-US" sz="2000" b="1"/>
              <a:t>un sistema de control multivariable.</a:t>
            </a:r>
            <a:r>
              <a:rPr lang="en-US" sz="2000"/>
              <a:t> </a:t>
            </a:r>
          </a:p>
        </p:txBody>
      </p:sp>
      <p:pic>
        <p:nvPicPr>
          <p:cNvPr id="5" name="Imagen 4">
            <a:extLst>
              <a:ext uri="{FF2B5EF4-FFF2-40B4-BE49-F238E27FC236}">
                <a16:creationId xmlns:a16="http://schemas.microsoft.com/office/drawing/2014/main" id="{F784F404-BF50-462A-9916-DE1B3C25B6AC}"/>
              </a:ext>
            </a:extLst>
          </p:cNvPr>
          <p:cNvPicPr>
            <a:picLocks noChangeAspect="1"/>
          </p:cNvPicPr>
          <p:nvPr/>
        </p:nvPicPr>
        <p:blipFill>
          <a:blip r:embed="rId2"/>
          <a:stretch>
            <a:fillRect/>
          </a:stretch>
        </p:blipFill>
        <p:spPr>
          <a:xfrm>
            <a:off x="4654297" y="4062350"/>
            <a:ext cx="6894236" cy="1257031"/>
          </a:xfrm>
          <a:prstGeom prst="rect">
            <a:avLst/>
          </a:prstGeom>
        </p:spPr>
      </p:pic>
    </p:spTree>
    <p:extLst>
      <p:ext uri="{BB962C8B-B14F-4D97-AF65-F5344CB8AC3E}">
        <p14:creationId xmlns:p14="http://schemas.microsoft.com/office/powerpoint/2010/main" val="1978205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AB445BC-A3E6-4965-85AA-53498DAA4015}"/>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kern="1200">
                <a:solidFill>
                  <a:srgbClr val="FFFFFF"/>
                </a:solidFill>
                <a:latin typeface="+mj-lt"/>
                <a:ea typeface="+mj-ea"/>
                <a:cs typeface="+mj-cs"/>
              </a:rPr>
              <a:t>Control digital y control continuo</a:t>
            </a:r>
          </a:p>
        </p:txBody>
      </p:sp>
      <p:sp>
        <p:nvSpPr>
          <p:cNvPr id="36" name="Rectangle 1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A8AD3451-5ABB-47FC-9261-B27D78D81A48}"/>
              </a:ext>
            </a:extLst>
          </p:cNvPr>
          <p:cNvPicPr>
            <a:picLocks noChangeAspect="1"/>
          </p:cNvPicPr>
          <p:nvPr/>
        </p:nvPicPr>
        <p:blipFill>
          <a:blip r:embed="rId2"/>
          <a:stretch>
            <a:fillRect/>
          </a:stretch>
        </p:blipFill>
        <p:spPr>
          <a:xfrm>
            <a:off x="566744" y="3653017"/>
            <a:ext cx="6579910" cy="1661426"/>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B3BA001F-533B-428A-AC1D-F134BE7AF49A}"/>
              </a:ext>
            </a:extLst>
          </p:cNvPr>
          <p:cNvSpPr txBox="1"/>
          <p:nvPr/>
        </p:nvSpPr>
        <p:spPr>
          <a:xfrm>
            <a:off x="8029319" y="320623"/>
            <a:ext cx="3424739" cy="6214534"/>
          </a:xfrm>
          <a:prstGeom prst="rect">
            <a:avLst/>
          </a:prstGeom>
        </p:spPr>
        <p:txBody>
          <a:bodyPr vert="horz" lIns="91440" tIns="45720" rIns="91440" bIns="45720" rtlCol="0" anchor="ctr">
            <a:normAutofit fontScale="92500" lnSpcReduction="20000"/>
          </a:bodyPr>
          <a:lstStyle/>
          <a:p>
            <a:pPr marL="342900" indent="-228600">
              <a:lnSpc>
                <a:spcPct val="90000"/>
              </a:lnSpc>
              <a:spcAft>
                <a:spcPts val="600"/>
              </a:spcAft>
              <a:buFont typeface="Arial" panose="020B0604020202020204" pitchFamily="34" charset="0"/>
              <a:buChar char="•"/>
            </a:pPr>
            <a:r>
              <a:rPr lang="es-PA" sz="1600" b="1" i="1" dirty="0">
                <a:solidFill>
                  <a:srgbClr val="FFFFFF"/>
                </a:solidFill>
              </a:rPr>
              <a:t>Control digital o en tiempo discreto:</a:t>
            </a:r>
          </a:p>
          <a:p>
            <a:pPr>
              <a:lnSpc>
                <a:spcPct val="90000"/>
              </a:lnSpc>
              <a:spcAft>
                <a:spcPts val="600"/>
              </a:spcAft>
            </a:pPr>
            <a:r>
              <a:rPr lang="es-PA" sz="1600" dirty="0">
                <a:solidFill>
                  <a:srgbClr val="FFFFFF"/>
                </a:solidFill>
              </a:rPr>
              <a:t>Son sistemas de control donde intervienen computadoras o elementos que discretizan y codifican la señal de control.</a:t>
            </a:r>
          </a:p>
          <a:p>
            <a:pPr>
              <a:lnSpc>
                <a:spcPct val="90000"/>
              </a:lnSpc>
              <a:spcAft>
                <a:spcPts val="600"/>
              </a:spcAft>
            </a:pPr>
            <a:r>
              <a:rPr lang="es-PA" sz="1600" dirty="0">
                <a:solidFill>
                  <a:srgbClr val="FFFFFF"/>
                </a:solidFill>
              </a:rPr>
              <a:t>Algunas plantas o instalaciones, requieren de la supervisión continua y simultanea de muchas variables. Por ejemplo, una central de generación térmica necesitaría de la supervisión de variables como temperatura y presión en entornos hostiles, para el control de las mismas además de otras como flujo de aire o de agua. Debido a esto se requiere de un sistema de control capaz de supervisarlas sin demora, y por lo tanto una capacidad de procesamiento alta. </a:t>
            </a:r>
          </a:p>
          <a:p>
            <a:pPr indent="-228600">
              <a:lnSpc>
                <a:spcPct val="90000"/>
              </a:lnSpc>
              <a:spcAft>
                <a:spcPts val="600"/>
              </a:spcAft>
              <a:buFont typeface="Arial" panose="020B0604020202020204" pitchFamily="34" charset="0"/>
              <a:buChar char="•"/>
            </a:pPr>
            <a:endParaRPr lang="es-PA" sz="1600" dirty="0">
              <a:solidFill>
                <a:srgbClr val="FFFFFF"/>
              </a:solidFill>
            </a:endParaRPr>
          </a:p>
          <a:p>
            <a:pPr marL="342900" indent="-228600">
              <a:lnSpc>
                <a:spcPct val="90000"/>
              </a:lnSpc>
              <a:spcAft>
                <a:spcPts val="600"/>
              </a:spcAft>
              <a:buFont typeface="Arial" panose="020B0604020202020204" pitchFamily="34" charset="0"/>
              <a:buChar char="•"/>
            </a:pPr>
            <a:r>
              <a:rPr lang="es-PA" sz="1600" b="1" i="1" dirty="0">
                <a:solidFill>
                  <a:srgbClr val="FFFFFF"/>
                </a:solidFill>
              </a:rPr>
              <a:t>Control en tiempo continuo:</a:t>
            </a:r>
          </a:p>
          <a:p>
            <a:pPr>
              <a:lnSpc>
                <a:spcPct val="90000"/>
              </a:lnSpc>
              <a:spcAft>
                <a:spcPts val="600"/>
              </a:spcAft>
            </a:pPr>
            <a:r>
              <a:rPr lang="es-PA" sz="1600" dirty="0">
                <a:solidFill>
                  <a:srgbClr val="FFFFFF"/>
                </a:solidFill>
              </a:rPr>
              <a:t>Se llamará control en tiempo continuo, a aquel donde intervienen elemento que no discretizan y codifican la señal de control. Estos están construidos principalmente a partir de elementos electrónicos como resistencias, inductancias y capacitancias, o elementos mecánicos como resortes y amortiguadores. </a:t>
            </a:r>
          </a:p>
          <a:p>
            <a:pPr indent="-228600">
              <a:lnSpc>
                <a:spcPct val="90000"/>
              </a:lnSpc>
              <a:spcAft>
                <a:spcPts val="600"/>
              </a:spcAft>
              <a:buFont typeface="Arial" panose="020B0604020202020204" pitchFamily="34" charset="0"/>
              <a:buChar char="•"/>
            </a:pPr>
            <a:endParaRPr lang="es-PA" sz="1600" dirty="0">
              <a:solidFill>
                <a:srgbClr val="FFFFFF"/>
              </a:solidFill>
            </a:endParaRPr>
          </a:p>
          <a:p>
            <a:pPr>
              <a:lnSpc>
                <a:spcPct val="90000"/>
              </a:lnSpc>
              <a:spcAft>
                <a:spcPts val="600"/>
              </a:spcAft>
            </a:pPr>
            <a:r>
              <a:rPr lang="es-PA" sz="1600" dirty="0">
                <a:solidFill>
                  <a:srgbClr val="FFFFFF"/>
                </a:solidFill>
              </a:rPr>
              <a:t>Actualmente, el control en tiempo discreto ha sustituido al control en tiempo continuo en casi todas las áreas. ¿</a:t>
            </a:r>
            <a:r>
              <a:rPr lang="es-PA" sz="1600" b="1" i="1" dirty="0">
                <a:solidFill>
                  <a:srgbClr val="FFFFFF"/>
                </a:solidFill>
              </a:rPr>
              <a:t>Puede explicar porque</a:t>
            </a:r>
            <a:r>
              <a:rPr lang="es-PA" sz="1600" dirty="0">
                <a:solidFill>
                  <a:srgbClr val="FFFFFF"/>
                </a:solidFill>
              </a:rPr>
              <a:t>?</a:t>
            </a:r>
          </a:p>
        </p:txBody>
      </p:sp>
    </p:spTree>
    <p:extLst>
      <p:ext uri="{BB962C8B-B14F-4D97-AF65-F5344CB8AC3E}">
        <p14:creationId xmlns:p14="http://schemas.microsoft.com/office/powerpoint/2010/main" val="3112707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1C5770-F93E-4F4C-9C44-CC70C345D333}"/>
              </a:ext>
            </a:extLst>
          </p:cNvPr>
          <p:cNvSpPr>
            <a:spLocks noGrp="1"/>
          </p:cNvSpPr>
          <p:nvPr>
            <p:ph type="title"/>
          </p:nvPr>
        </p:nvSpPr>
        <p:spPr>
          <a:xfrm>
            <a:off x="838200" y="323352"/>
            <a:ext cx="10515600" cy="218011"/>
          </a:xfrm>
        </p:spPr>
        <p:txBody>
          <a:bodyPr>
            <a:normAutofit fontScale="90000"/>
          </a:bodyPr>
          <a:lstStyle/>
          <a:p>
            <a:pPr algn="ctr"/>
            <a:r>
              <a:rPr lang="es-PA"/>
              <a:t>SISTEMAS LTI</a:t>
            </a:r>
            <a:endParaRPr lang="es-PA" dirty="0"/>
          </a:p>
        </p:txBody>
      </p:sp>
      <p:sp>
        <p:nvSpPr>
          <p:cNvPr id="4" name="CuadroTexto 3">
            <a:extLst>
              <a:ext uri="{FF2B5EF4-FFF2-40B4-BE49-F238E27FC236}">
                <a16:creationId xmlns:a16="http://schemas.microsoft.com/office/drawing/2014/main" id="{C762D2DF-5A8A-4039-8AD8-1A05B7C30722}"/>
              </a:ext>
            </a:extLst>
          </p:cNvPr>
          <p:cNvSpPr txBox="1"/>
          <p:nvPr/>
        </p:nvSpPr>
        <p:spPr>
          <a:xfrm>
            <a:off x="569685" y="705266"/>
            <a:ext cx="10784115" cy="6186309"/>
          </a:xfrm>
          <a:prstGeom prst="rect">
            <a:avLst/>
          </a:prstGeom>
          <a:noFill/>
        </p:spPr>
        <p:txBody>
          <a:bodyPr wrap="square" rtlCol="0">
            <a:spAutoFit/>
          </a:bodyPr>
          <a:lstStyle/>
          <a:p>
            <a:r>
              <a:rPr lang="es-PA"/>
              <a:t>En este curso se estudiaran principalmente sistemas LTI.</a:t>
            </a:r>
          </a:p>
          <a:p>
            <a:pPr marL="285750" indent="-285750">
              <a:buFont typeface="Arial" panose="020B0604020202020204" pitchFamily="34" charset="0"/>
              <a:buChar char="•"/>
            </a:pPr>
            <a:r>
              <a:rPr lang="es-PA"/>
              <a:t>Lineal (L): Un sistema será lineal si esta compuesto de elementos lineales y por lo tanto, se cumple el principio de superposición, el cual establece que: </a:t>
            </a:r>
          </a:p>
          <a:p>
            <a:pPr marL="742950" lvl="1" indent="-285750">
              <a:buFont typeface="Wingdings" panose="05000000000000000000" pitchFamily="2" charset="2"/>
              <a:buChar char="ü"/>
            </a:pPr>
            <a:r>
              <a:rPr lang="es-PA"/>
              <a:t>La respuesta producida por la aplicación simultanea de 2 o mas entradas diferentes, es la suma de las respuestas a cada una de estas entradas de manera individual.</a:t>
            </a:r>
          </a:p>
          <a:p>
            <a:pPr lvl="1"/>
            <a:endParaRPr lang="es-PA"/>
          </a:p>
          <a:p>
            <a:pPr lvl="1"/>
            <a:endParaRPr lang="es-PA"/>
          </a:p>
          <a:p>
            <a:pPr lvl="1"/>
            <a:endParaRPr lang="es-PA"/>
          </a:p>
          <a:p>
            <a:pPr lvl="1"/>
            <a:endParaRPr lang="es-PA"/>
          </a:p>
          <a:p>
            <a:pPr lvl="1"/>
            <a:endParaRPr lang="es-PA"/>
          </a:p>
          <a:p>
            <a:pPr marL="742950" lvl="1" indent="-285750">
              <a:buFont typeface="Wingdings" panose="05000000000000000000" pitchFamily="2" charset="2"/>
              <a:buChar char="ü"/>
            </a:pPr>
            <a:r>
              <a:rPr lang="es-PA"/>
              <a:t>El incremento de cualquiera de las entradas, causará un incremento proporcional en su salida correspondiente de acuerdo al principio de superposición .</a:t>
            </a:r>
          </a:p>
          <a:p>
            <a:pPr marL="742950" lvl="1" indent="-285750">
              <a:buFont typeface="Wingdings" panose="05000000000000000000" pitchFamily="2" charset="2"/>
              <a:buChar char="ü"/>
            </a:pPr>
            <a:endParaRPr lang="es-PA"/>
          </a:p>
          <a:p>
            <a:pPr marL="742950" lvl="1" indent="-285750">
              <a:buFont typeface="Wingdings" panose="05000000000000000000" pitchFamily="2" charset="2"/>
              <a:buChar char="ü"/>
            </a:pPr>
            <a:endParaRPr lang="es-PA"/>
          </a:p>
          <a:p>
            <a:pPr lvl="1"/>
            <a:endParaRPr lang="es-PA"/>
          </a:p>
          <a:p>
            <a:pPr marL="285750" indent="-285750">
              <a:buFont typeface="Arial" panose="020B0604020202020204" pitchFamily="34" charset="0"/>
              <a:buChar char="•"/>
            </a:pPr>
            <a:r>
              <a:rPr lang="es-PA"/>
              <a:t>Sistemas invariantes en el tiempo (TI): un sistema es invariante en el tiempo si los coeficientes de los elementos que pertenecen a dicho sistema, son independientes del tiempo.</a:t>
            </a:r>
          </a:p>
          <a:p>
            <a:pPr marL="285750" indent="-285750">
              <a:buFont typeface="Arial" panose="020B0604020202020204" pitchFamily="34" charset="0"/>
              <a:buChar char="•"/>
            </a:pPr>
            <a:r>
              <a:rPr lang="es-PA"/>
              <a:t>Sistema LTI: Sistema lineal e invariante en el tiempo.</a:t>
            </a:r>
          </a:p>
          <a:p>
            <a:pPr marL="285750" indent="-285750">
              <a:buFont typeface="Arial" panose="020B0604020202020204" pitchFamily="34" charset="0"/>
              <a:buChar char="•"/>
            </a:pPr>
            <a:endParaRPr lang="es-PA"/>
          </a:p>
          <a:p>
            <a:r>
              <a:rPr lang="es-PA" b="1" i="1" u="sng"/>
              <a:t>La importancia de un sistema LTI, es que simplifica mucho el análisis matemático de un problema, a tal grado que algunos sistemas no clasificados como LTI, suelen aproximarse a LTI si no se compromete demasiado el entendimiento físico de dicho sistema.</a:t>
            </a:r>
            <a:endParaRPr lang="es-PA" b="1" i="1" u="sng" dirty="0"/>
          </a:p>
        </p:txBody>
      </p:sp>
      <p:pic>
        <p:nvPicPr>
          <p:cNvPr id="3074" name="Picture 2">
            <a:extLst>
              <a:ext uri="{FF2B5EF4-FFF2-40B4-BE49-F238E27FC236}">
                <a16:creationId xmlns:a16="http://schemas.microsoft.com/office/drawing/2014/main" id="{CD9A2BA0-BB58-43C1-83FF-613F3A003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387" y="4036337"/>
            <a:ext cx="1800225" cy="7810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1E17C1F-AC10-4402-927C-C7350B6D7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50" y="2095500"/>
            <a:ext cx="18669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40C9A81-3167-4997-B96B-7033B588C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1742" y="2419350"/>
            <a:ext cx="2924175" cy="7810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E17FB479-E9B0-4D7D-828C-275D47508A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216" y="4099662"/>
            <a:ext cx="2181225"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907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02184F-B8A9-4830-BB8D-B49AE561E264}"/>
              </a:ext>
            </a:extLst>
          </p:cNvPr>
          <p:cNvSpPr>
            <a:spLocks noGrp="1"/>
          </p:cNvSpPr>
          <p:nvPr>
            <p:ph type="title"/>
          </p:nvPr>
        </p:nvSpPr>
        <p:spPr>
          <a:xfrm>
            <a:off x="653143" y="0"/>
            <a:ext cx="10515600" cy="1325563"/>
          </a:xfrm>
        </p:spPr>
        <p:txBody>
          <a:bodyPr/>
          <a:lstStyle/>
          <a:p>
            <a:pPr algn="ctr"/>
            <a:r>
              <a:rPr lang="es-PA"/>
              <a:t>SISTEMAS NO LINEALES</a:t>
            </a:r>
            <a:endParaRPr lang="es-PA" dirty="0"/>
          </a:p>
        </p:txBody>
      </p:sp>
      <p:sp>
        <p:nvSpPr>
          <p:cNvPr id="5" name="CuadroTexto 4">
            <a:extLst>
              <a:ext uri="{FF2B5EF4-FFF2-40B4-BE49-F238E27FC236}">
                <a16:creationId xmlns:a16="http://schemas.microsoft.com/office/drawing/2014/main" id="{6F9B2F2F-AAEA-4B7D-B878-F62DB22298C9}"/>
              </a:ext>
            </a:extLst>
          </p:cNvPr>
          <p:cNvSpPr txBox="1"/>
          <p:nvPr/>
        </p:nvSpPr>
        <p:spPr>
          <a:xfrm>
            <a:off x="391886" y="1146629"/>
            <a:ext cx="11146971" cy="3693319"/>
          </a:xfrm>
          <a:prstGeom prst="rect">
            <a:avLst/>
          </a:prstGeom>
          <a:noFill/>
        </p:spPr>
        <p:txBody>
          <a:bodyPr wrap="square" rtlCol="0">
            <a:spAutoFit/>
          </a:bodyPr>
          <a:lstStyle/>
          <a:p>
            <a:endParaRPr lang="es-PA" dirty="0"/>
          </a:p>
          <a:p>
            <a:r>
              <a:rPr lang="es-PA" dirty="0"/>
              <a:t>Ejemplos de sistemas no lineales:</a:t>
            </a:r>
          </a:p>
          <a:p>
            <a:endParaRPr lang="es-PA" dirty="0"/>
          </a:p>
          <a:p>
            <a:r>
              <a:rPr lang="es-PA" dirty="0"/>
              <a:t>Amplificadores operacionales			                 Motor                                                     Engranes </a:t>
            </a:r>
            <a:endParaRPr lang="es-PA" b="1" dirty="0"/>
          </a:p>
          <a:p>
            <a:r>
              <a:rPr lang="es-PA" dirty="0"/>
              <a:t>           </a:t>
            </a:r>
            <a:r>
              <a:rPr lang="es-PA" b="1" i="1" u="sng" dirty="0"/>
              <a:t>(Saturación)</a:t>
            </a:r>
            <a:r>
              <a:rPr lang="es-PA" b="1" dirty="0"/>
              <a:t> 				         (Zona Muerta)</a:t>
            </a:r>
            <a:r>
              <a:rPr lang="es-PA" dirty="0"/>
              <a:t>                                                </a:t>
            </a:r>
            <a:r>
              <a:rPr lang="es-PA" b="1" dirty="0"/>
              <a:t>(Juego) </a:t>
            </a:r>
            <a:endParaRPr lang="es-PA" b="1" i="1" u="sng" dirty="0"/>
          </a:p>
          <a:p>
            <a:endParaRPr lang="es-PA" b="1" i="1" u="sng" dirty="0"/>
          </a:p>
          <a:p>
            <a:endParaRPr lang="es-PA" b="1" i="1" u="sng" dirty="0"/>
          </a:p>
          <a:p>
            <a:endParaRPr lang="es-PA" b="1" i="1" u="sng" dirty="0"/>
          </a:p>
          <a:p>
            <a:endParaRPr lang="es-PA" b="1" i="1" u="sng" dirty="0"/>
          </a:p>
          <a:p>
            <a:endParaRPr lang="es-PA" b="1" i="1" u="sng" dirty="0"/>
          </a:p>
          <a:p>
            <a:endParaRPr lang="es-PA" b="1" i="1" u="sng" dirty="0"/>
          </a:p>
          <a:p>
            <a:endParaRPr lang="es-PA" dirty="0"/>
          </a:p>
          <a:p>
            <a:r>
              <a:rPr lang="es-PA" b="1" dirty="0"/>
              <a:t>				</a:t>
            </a:r>
            <a:r>
              <a:rPr lang="es-PA" b="1" i="1" u="sng" dirty="0"/>
              <a:t>                                                                                                                                                        </a:t>
            </a:r>
          </a:p>
        </p:txBody>
      </p:sp>
      <p:pic>
        <p:nvPicPr>
          <p:cNvPr id="6" name="Imagen 5">
            <a:extLst>
              <a:ext uri="{FF2B5EF4-FFF2-40B4-BE49-F238E27FC236}">
                <a16:creationId xmlns:a16="http://schemas.microsoft.com/office/drawing/2014/main" id="{98542329-4460-4B7D-B309-3CBA7AE968AD}"/>
              </a:ext>
            </a:extLst>
          </p:cNvPr>
          <p:cNvPicPr>
            <a:picLocks noChangeAspect="1"/>
          </p:cNvPicPr>
          <p:nvPr/>
        </p:nvPicPr>
        <p:blipFill>
          <a:blip r:embed="rId2"/>
          <a:stretch>
            <a:fillRect/>
          </a:stretch>
        </p:blipFill>
        <p:spPr>
          <a:xfrm>
            <a:off x="391886" y="2645849"/>
            <a:ext cx="3177157" cy="3210955"/>
          </a:xfrm>
          <a:prstGeom prst="rect">
            <a:avLst/>
          </a:prstGeom>
        </p:spPr>
      </p:pic>
      <p:pic>
        <p:nvPicPr>
          <p:cNvPr id="7" name="Imagen 6">
            <a:extLst>
              <a:ext uri="{FF2B5EF4-FFF2-40B4-BE49-F238E27FC236}">
                <a16:creationId xmlns:a16="http://schemas.microsoft.com/office/drawing/2014/main" id="{C3CC5AAA-3C4E-4EC5-8460-0EF669AF6D00}"/>
              </a:ext>
            </a:extLst>
          </p:cNvPr>
          <p:cNvPicPr>
            <a:picLocks noChangeAspect="1"/>
          </p:cNvPicPr>
          <p:nvPr/>
        </p:nvPicPr>
        <p:blipFill>
          <a:blip r:embed="rId3"/>
          <a:stretch>
            <a:fillRect/>
          </a:stretch>
        </p:blipFill>
        <p:spPr>
          <a:xfrm>
            <a:off x="4507421" y="2645849"/>
            <a:ext cx="3177157" cy="3045474"/>
          </a:xfrm>
          <a:prstGeom prst="rect">
            <a:avLst/>
          </a:prstGeom>
        </p:spPr>
      </p:pic>
      <p:pic>
        <p:nvPicPr>
          <p:cNvPr id="8" name="Imagen 7">
            <a:extLst>
              <a:ext uri="{FF2B5EF4-FFF2-40B4-BE49-F238E27FC236}">
                <a16:creationId xmlns:a16="http://schemas.microsoft.com/office/drawing/2014/main" id="{3FA33748-5F88-4B51-8E35-27C9133E0AE7}"/>
              </a:ext>
            </a:extLst>
          </p:cNvPr>
          <p:cNvPicPr>
            <a:picLocks noChangeAspect="1"/>
          </p:cNvPicPr>
          <p:nvPr/>
        </p:nvPicPr>
        <p:blipFill>
          <a:blip r:embed="rId4"/>
          <a:stretch>
            <a:fillRect/>
          </a:stretch>
        </p:blipFill>
        <p:spPr>
          <a:xfrm>
            <a:off x="8361701" y="2645848"/>
            <a:ext cx="3177156" cy="3045475"/>
          </a:xfrm>
          <a:prstGeom prst="rect">
            <a:avLst/>
          </a:prstGeom>
        </p:spPr>
      </p:pic>
    </p:spTree>
    <p:extLst>
      <p:ext uri="{BB962C8B-B14F-4D97-AF65-F5344CB8AC3E}">
        <p14:creationId xmlns:p14="http://schemas.microsoft.com/office/powerpoint/2010/main" val="255225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A8A33-A739-4F5A-80C8-239CA046CA91}"/>
              </a:ext>
            </a:extLst>
          </p:cNvPr>
          <p:cNvSpPr>
            <a:spLocks noGrp="1"/>
          </p:cNvSpPr>
          <p:nvPr>
            <p:ph idx="1"/>
          </p:nvPr>
        </p:nvSpPr>
        <p:spPr/>
        <p:txBody>
          <a:bodyPr/>
          <a:lstStyle/>
          <a:p>
            <a:pPr marL="0" indent="0">
              <a:buNone/>
            </a:pPr>
            <a:r>
              <a:rPr lang="es-PA" dirty="0"/>
              <a:t>A continuación se presentan ejemplos prácticos sobre el uso de sistemas de control y su representación en diagramas de bloque en lazo abierto y cerrado. </a:t>
            </a:r>
          </a:p>
          <a:p>
            <a:pPr marL="0" indent="0">
              <a:buNone/>
            </a:pPr>
            <a:endParaRPr lang="es-PA" dirty="0"/>
          </a:p>
          <a:p>
            <a:pPr marL="0" indent="0">
              <a:buNone/>
            </a:pPr>
            <a:r>
              <a:rPr lang="es-PA" dirty="0"/>
              <a:t>¿Puede usted notar a nivel práctico la diferencia entre ambos lazos?, esto incluye sus ventajas y desventajas.</a:t>
            </a:r>
          </a:p>
          <a:p>
            <a:pPr marL="0" indent="0">
              <a:buNone/>
            </a:pPr>
            <a:r>
              <a:rPr lang="es-PA" dirty="0"/>
              <a:t>¿Puede leer gráficamente como opera un lazo de control? </a:t>
            </a:r>
          </a:p>
        </p:txBody>
      </p:sp>
    </p:spTree>
    <p:extLst>
      <p:ext uri="{BB962C8B-B14F-4D97-AF65-F5344CB8AC3E}">
        <p14:creationId xmlns:p14="http://schemas.microsoft.com/office/powerpoint/2010/main" val="3954497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AD57882-4659-4FE6-9DCA-1194401B8FB0}"/>
              </a:ext>
            </a:extLst>
          </p:cNvPr>
          <p:cNvPicPr>
            <a:picLocks noChangeAspect="1"/>
          </p:cNvPicPr>
          <p:nvPr/>
        </p:nvPicPr>
        <p:blipFill>
          <a:blip r:embed="rId2"/>
          <a:stretch>
            <a:fillRect/>
          </a:stretch>
        </p:blipFill>
        <p:spPr>
          <a:xfrm>
            <a:off x="7185478" y="453912"/>
            <a:ext cx="4246312" cy="1867354"/>
          </a:xfrm>
          <a:prstGeom prst="rect">
            <a:avLst/>
          </a:prstGeom>
        </p:spPr>
      </p:pic>
      <p:sp>
        <p:nvSpPr>
          <p:cNvPr id="2" name="Título 1">
            <a:extLst>
              <a:ext uri="{FF2B5EF4-FFF2-40B4-BE49-F238E27FC236}">
                <a16:creationId xmlns:a16="http://schemas.microsoft.com/office/drawing/2014/main" id="{9CE567F7-C0AC-4408-AF12-219C074C20B6}"/>
              </a:ext>
            </a:extLst>
          </p:cNvPr>
          <p:cNvSpPr>
            <a:spLocks noGrp="1"/>
          </p:cNvSpPr>
          <p:nvPr>
            <p:ph type="title"/>
          </p:nvPr>
        </p:nvSpPr>
        <p:spPr>
          <a:xfrm>
            <a:off x="156029" y="18255"/>
            <a:ext cx="10515600" cy="1325563"/>
          </a:xfrm>
        </p:spPr>
        <p:txBody>
          <a:bodyPr/>
          <a:lstStyle/>
          <a:p>
            <a:r>
              <a:rPr lang="es-PA" dirty="0"/>
              <a:t>Ejemplo 1: Control de velocidad de una mesa giratoria</a:t>
            </a:r>
          </a:p>
        </p:txBody>
      </p:sp>
      <p:sp>
        <p:nvSpPr>
          <p:cNvPr id="6" name="CuadroTexto 5">
            <a:extLst>
              <a:ext uri="{FF2B5EF4-FFF2-40B4-BE49-F238E27FC236}">
                <a16:creationId xmlns:a16="http://schemas.microsoft.com/office/drawing/2014/main" id="{57B0ED83-78B1-4A33-A800-166E6A45179C}"/>
              </a:ext>
            </a:extLst>
          </p:cNvPr>
          <p:cNvSpPr txBox="1"/>
          <p:nvPr/>
        </p:nvSpPr>
        <p:spPr>
          <a:xfrm>
            <a:off x="156029" y="1582057"/>
            <a:ext cx="4386942" cy="2585323"/>
          </a:xfrm>
          <a:prstGeom prst="rect">
            <a:avLst/>
          </a:prstGeom>
          <a:noFill/>
        </p:spPr>
        <p:txBody>
          <a:bodyPr wrap="square" rtlCol="0">
            <a:spAutoFit/>
          </a:bodyPr>
          <a:lstStyle/>
          <a:p>
            <a:r>
              <a:rPr lang="es-PA" dirty="0"/>
              <a:t>Objetivo: Diseñar un sistema de control que mantenga una velocidad fija dentro de un porcentaje tolerable, a pesar de desgastes mecánicos, y otras posibles variaciones en el funcionamiento del mismo.  Ejemplos:</a:t>
            </a:r>
          </a:p>
          <a:p>
            <a:pPr marL="285750" indent="-285750">
              <a:buFont typeface="Arial" panose="020B0604020202020204" pitchFamily="34" charset="0"/>
              <a:buChar char="•"/>
            </a:pPr>
            <a:r>
              <a:rPr lang="es-PA" dirty="0"/>
              <a:t>Tocadiscos, reproductor de CD, unidad de disco de computadora, etc.</a:t>
            </a:r>
          </a:p>
          <a:p>
            <a:endParaRPr lang="es-PA" dirty="0"/>
          </a:p>
          <a:p>
            <a:pPr marL="342900" indent="-342900">
              <a:buFont typeface="+mj-lt"/>
              <a:buAutoNum type="arabicPeriod"/>
            </a:pPr>
            <a:endParaRPr lang="es-PA" dirty="0"/>
          </a:p>
        </p:txBody>
      </p:sp>
      <p:pic>
        <p:nvPicPr>
          <p:cNvPr id="8" name="Imagen 7">
            <a:extLst>
              <a:ext uri="{FF2B5EF4-FFF2-40B4-BE49-F238E27FC236}">
                <a16:creationId xmlns:a16="http://schemas.microsoft.com/office/drawing/2014/main" id="{C9B21CAC-8DDD-4451-88BF-EFDD0006963E}"/>
              </a:ext>
            </a:extLst>
          </p:cNvPr>
          <p:cNvPicPr>
            <a:picLocks noChangeAspect="1"/>
          </p:cNvPicPr>
          <p:nvPr/>
        </p:nvPicPr>
        <p:blipFill>
          <a:blip r:embed="rId3"/>
          <a:stretch>
            <a:fillRect/>
          </a:stretch>
        </p:blipFill>
        <p:spPr>
          <a:xfrm>
            <a:off x="5199234" y="2345742"/>
            <a:ext cx="6931590" cy="1325563"/>
          </a:xfrm>
          <a:prstGeom prst="rect">
            <a:avLst/>
          </a:prstGeom>
        </p:spPr>
      </p:pic>
      <p:pic>
        <p:nvPicPr>
          <p:cNvPr id="9" name="Imagen 8">
            <a:extLst>
              <a:ext uri="{FF2B5EF4-FFF2-40B4-BE49-F238E27FC236}">
                <a16:creationId xmlns:a16="http://schemas.microsoft.com/office/drawing/2014/main" id="{5C96E5BE-D7BA-430C-9173-E8AEE0321133}"/>
              </a:ext>
            </a:extLst>
          </p:cNvPr>
          <p:cNvPicPr>
            <a:picLocks noChangeAspect="1"/>
          </p:cNvPicPr>
          <p:nvPr/>
        </p:nvPicPr>
        <p:blipFill>
          <a:blip r:embed="rId4"/>
          <a:stretch>
            <a:fillRect/>
          </a:stretch>
        </p:blipFill>
        <p:spPr>
          <a:xfrm>
            <a:off x="156029" y="4500791"/>
            <a:ext cx="5410800" cy="2093229"/>
          </a:xfrm>
          <a:prstGeom prst="rect">
            <a:avLst/>
          </a:prstGeom>
        </p:spPr>
      </p:pic>
      <p:pic>
        <p:nvPicPr>
          <p:cNvPr id="10" name="Imagen 9">
            <a:extLst>
              <a:ext uri="{FF2B5EF4-FFF2-40B4-BE49-F238E27FC236}">
                <a16:creationId xmlns:a16="http://schemas.microsoft.com/office/drawing/2014/main" id="{0D4211E2-1E61-4210-9111-E9757F275196}"/>
              </a:ext>
            </a:extLst>
          </p:cNvPr>
          <p:cNvPicPr>
            <a:picLocks noChangeAspect="1"/>
          </p:cNvPicPr>
          <p:nvPr/>
        </p:nvPicPr>
        <p:blipFill>
          <a:blip r:embed="rId5"/>
          <a:stretch>
            <a:fillRect/>
          </a:stretch>
        </p:blipFill>
        <p:spPr>
          <a:xfrm>
            <a:off x="5566829" y="4500791"/>
            <a:ext cx="6625171" cy="2059175"/>
          </a:xfrm>
          <a:prstGeom prst="rect">
            <a:avLst/>
          </a:prstGeom>
        </p:spPr>
      </p:pic>
      <p:cxnSp>
        <p:nvCxnSpPr>
          <p:cNvPr id="12" name="Conector recto 11">
            <a:extLst>
              <a:ext uri="{FF2B5EF4-FFF2-40B4-BE49-F238E27FC236}">
                <a16:creationId xmlns:a16="http://schemas.microsoft.com/office/drawing/2014/main" id="{25EA5535-889F-4CAD-9831-9B0067955D93}"/>
              </a:ext>
            </a:extLst>
          </p:cNvPr>
          <p:cNvCxnSpPr/>
          <p:nvPr/>
        </p:nvCxnSpPr>
        <p:spPr>
          <a:xfrm>
            <a:off x="0" y="4167380"/>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297DE6C-DCF8-4053-A883-9B8979EE32A4}"/>
              </a:ext>
            </a:extLst>
          </p:cNvPr>
          <p:cNvCxnSpPr/>
          <p:nvPr/>
        </p:nvCxnSpPr>
        <p:spPr>
          <a:xfrm flipV="1">
            <a:off x="5138057" y="841829"/>
            <a:ext cx="0" cy="33255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12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4BD44-A3C4-4269-AF0F-8D9A79BD04E8}"/>
              </a:ext>
            </a:extLst>
          </p:cNvPr>
          <p:cNvSpPr>
            <a:spLocks noGrp="1"/>
          </p:cNvSpPr>
          <p:nvPr>
            <p:ph type="title"/>
          </p:nvPr>
        </p:nvSpPr>
        <p:spPr>
          <a:xfrm>
            <a:off x="0" y="0"/>
            <a:ext cx="10515600" cy="1325563"/>
          </a:xfrm>
        </p:spPr>
        <p:txBody>
          <a:bodyPr/>
          <a:lstStyle/>
          <a:p>
            <a:r>
              <a:rPr lang="es-PA" dirty="0"/>
              <a:t>Ejemplo 2: Control de Dosificación de insulina </a:t>
            </a:r>
          </a:p>
        </p:txBody>
      </p:sp>
      <p:sp>
        <p:nvSpPr>
          <p:cNvPr id="6" name="CuadroTexto 5">
            <a:extLst>
              <a:ext uri="{FF2B5EF4-FFF2-40B4-BE49-F238E27FC236}">
                <a16:creationId xmlns:a16="http://schemas.microsoft.com/office/drawing/2014/main" id="{F841D2C6-0AFE-4D4B-8B6D-6C2E90B5232E}"/>
              </a:ext>
            </a:extLst>
          </p:cNvPr>
          <p:cNvSpPr txBox="1"/>
          <p:nvPr/>
        </p:nvSpPr>
        <p:spPr>
          <a:xfrm>
            <a:off x="232229" y="1016000"/>
            <a:ext cx="4354285" cy="1200329"/>
          </a:xfrm>
          <a:prstGeom prst="rect">
            <a:avLst/>
          </a:prstGeom>
          <a:noFill/>
        </p:spPr>
        <p:txBody>
          <a:bodyPr wrap="square" rtlCol="0">
            <a:spAutoFit/>
          </a:bodyPr>
          <a:lstStyle/>
          <a:p>
            <a:r>
              <a:rPr lang="es-PA" dirty="0"/>
              <a:t>Objetivo: Diseñar un sistema de control, que mantenga una adecuada relación dosis-efecto, en la dosificación de un fármaco.</a:t>
            </a:r>
          </a:p>
          <a:p>
            <a:r>
              <a:rPr lang="es-PA" dirty="0"/>
              <a:t> </a:t>
            </a:r>
          </a:p>
        </p:txBody>
      </p:sp>
      <p:pic>
        <p:nvPicPr>
          <p:cNvPr id="7" name="Imagen 6">
            <a:extLst>
              <a:ext uri="{FF2B5EF4-FFF2-40B4-BE49-F238E27FC236}">
                <a16:creationId xmlns:a16="http://schemas.microsoft.com/office/drawing/2014/main" id="{8330B2A7-7D2F-45D2-A248-E9EE8E0B516E}"/>
              </a:ext>
            </a:extLst>
          </p:cNvPr>
          <p:cNvPicPr>
            <a:picLocks noChangeAspect="1"/>
          </p:cNvPicPr>
          <p:nvPr/>
        </p:nvPicPr>
        <p:blipFill>
          <a:blip r:embed="rId2"/>
          <a:stretch>
            <a:fillRect/>
          </a:stretch>
        </p:blipFill>
        <p:spPr>
          <a:xfrm>
            <a:off x="0" y="1963102"/>
            <a:ext cx="3800475" cy="2931795"/>
          </a:xfrm>
          <a:prstGeom prst="rect">
            <a:avLst/>
          </a:prstGeom>
        </p:spPr>
      </p:pic>
      <p:sp>
        <p:nvSpPr>
          <p:cNvPr id="8" name="CuadroTexto 7">
            <a:extLst>
              <a:ext uri="{FF2B5EF4-FFF2-40B4-BE49-F238E27FC236}">
                <a16:creationId xmlns:a16="http://schemas.microsoft.com/office/drawing/2014/main" id="{7D0867AF-C6B1-47DE-896D-200E3575BFDF}"/>
              </a:ext>
            </a:extLst>
          </p:cNvPr>
          <p:cNvSpPr txBox="1"/>
          <p:nvPr/>
        </p:nvSpPr>
        <p:spPr>
          <a:xfrm>
            <a:off x="232229" y="5070771"/>
            <a:ext cx="3236685" cy="646331"/>
          </a:xfrm>
          <a:prstGeom prst="rect">
            <a:avLst/>
          </a:prstGeom>
          <a:noFill/>
        </p:spPr>
        <p:txBody>
          <a:bodyPr wrap="square" rtlCol="0">
            <a:spAutoFit/>
          </a:bodyPr>
          <a:lstStyle/>
          <a:p>
            <a:r>
              <a:rPr lang="es-PA" dirty="0"/>
              <a:t>Niveles de glucosa e insulina en la sangre de una persona sana.</a:t>
            </a:r>
          </a:p>
        </p:txBody>
      </p:sp>
      <p:pic>
        <p:nvPicPr>
          <p:cNvPr id="9" name="Imagen 8">
            <a:extLst>
              <a:ext uri="{FF2B5EF4-FFF2-40B4-BE49-F238E27FC236}">
                <a16:creationId xmlns:a16="http://schemas.microsoft.com/office/drawing/2014/main" id="{0399B3CA-32FC-4B6A-9FB6-D9607E60F75B}"/>
              </a:ext>
            </a:extLst>
          </p:cNvPr>
          <p:cNvPicPr>
            <a:picLocks noChangeAspect="1"/>
          </p:cNvPicPr>
          <p:nvPr/>
        </p:nvPicPr>
        <p:blipFill>
          <a:blip r:embed="rId3"/>
          <a:stretch>
            <a:fillRect/>
          </a:stretch>
        </p:blipFill>
        <p:spPr>
          <a:xfrm>
            <a:off x="6201465" y="1016000"/>
            <a:ext cx="4546364" cy="1497467"/>
          </a:xfrm>
          <a:prstGeom prst="rect">
            <a:avLst/>
          </a:prstGeom>
        </p:spPr>
      </p:pic>
      <p:pic>
        <p:nvPicPr>
          <p:cNvPr id="10" name="Imagen 9">
            <a:extLst>
              <a:ext uri="{FF2B5EF4-FFF2-40B4-BE49-F238E27FC236}">
                <a16:creationId xmlns:a16="http://schemas.microsoft.com/office/drawing/2014/main" id="{2BD117FC-ABCF-44E3-A49A-D394EE7D0B9B}"/>
              </a:ext>
            </a:extLst>
          </p:cNvPr>
          <p:cNvPicPr>
            <a:picLocks noChangeAspect="1"/>
          </p:cNvPicPr>
          <p:nvPr/>
        </p:nvPicPr>
        <p:blipFill>
          <a:blip r:embed="rId4"/>
          <a:stretch>
            <a:fillRect/>
          </a:stretch>
        </p:blipFill>
        <p:spPr>
          <a:xfrm>
            <a:off x="5091996" y="2875296"/>
            <a:ext cx="6236104" cy="2200238"/>
          </a:xfrm>
          <a:prstGeom prst="rect">
            <a:avLst/>
          </a:prstGeom>
        </p:spPr>
      </p:pic>
    </p:spTree>
    <p:extLst>
      <p:ext uri="{BB962C8B-B14F-4D97-AF65-F5344CB8AC3E}">
        <p14:creationId xmlns:p14="http://schemas.microsoft.com/office/powerpoint/2010/main" val="186678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8B1B48-4D70-49CF-B6D5-09C8941E8C28}"/>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a:solidFill>
                  <a:schemeClr val="accent1"/>
                </a:solidFill>
                <a:latin typeface="+mj-lt"/>
                <a:ea typeface="+mj-ea"/>
                <a:cs typeface="+mj-cs"/>
              </a:rPr>
              <a:t>Formato de evaluación</a:t>
            </a:r>
          </a:p>
        </p:txBody>
      </p:sp>
      <p:cxnSp>
        <p:nvCxnSpPr>
          <p:cNvPr id="24" name="Straight Connector 2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EEAE680-A910-4126-AC7C-12D5F52AA157}"/>
              </a:ext>
            </a:extLst>
          </p:cNvPr>
          <p:cNvSpPr>
            <a:spLocks noGrp="1"/>
          </p:cNvSpPr>
          <p:nvPr>
            <p:ph idx="1"/>
          </p:nvPr>
        </p:nvSpPr>
        <p:spPr>
          <a:xfrm>
            <a:off x="4976030" y="963507"/>
            <a:ext cx="6250940" cy="2304627"/>
          </a:xfrm>
        </p:spPr>
        <p:txBody>
          <a:bodyPr vert="horz" lIns="91440" tIns="45720" rIns="91440" bIns="45720" rtlCol="0" anchor="b">
            <a:normAutofit/>
          </a:bodyPr>
          <a:lstStyle/>
          <a:p>
            <a:r>
              <a:rPr lang="en-US" sz="2000" dirty="0" err="1"/>
              <a:t>Parciales</a:t>
            </a:r>
            <a:r>
              <a:rPr lang="en-US" sz="2000" dirty="0"/>
              <a:t> (3)   		……..   25%</a:t>
            </a:r>
          </a:p>
          <a:p>
            <a:r>
              <a:rPr lang="en-US" sz="2000" dirty="0" err="1"/>
              <a:t>Foros</a:t>
            </a:r>
            <a:r>
              <a:rPr lang="en-US" sz="2000" dirty="0"/>
              <a:t> (5)  		……..   15%</a:t>
            </a:r>
          </a:p>
          <a:p>
            <a:r>
              <a:rPr lang="en-US" sz="2000" dirty="0" err="1"/>
              <a:t>Laboratorio</a:t>
            </a:r>
            <a:r>
              <a:rPr lang="en-US" sz="2000" dirty="0"/>
              <a:t>		……..   20%</a:t>
            </a:r>
          </a:p>
          <a:p>
            <a:r>
              <a:rPr lang="en-US" sz="2000" dirty="0" err="1"/>
              <a:t>Semestral</a:t>
            </a:r>
            <a:r>
              <a:rPr lang="en-US" sz="2000" dirty="0"/>
              <a:t>(1)      	……..   25%</a:t>
            </a:r>
          </a:p>
          <a:p>
            <a:r>
              <a:rPr lang="en-US" sz="2000" dirty="0" err="1"/>
              <a:t>Quices</a:t>
            </a:r>
            <a:r>
              <a:rPr lang="en-US" sz="2000" dirty="0"/>
              <a:t> (3)	                ……..   15%</a:t>
            </a:r>
          </a:p>
        </p:txBody>
      </p:sp>
      <p:sp>
        <p:nvSpPr>
          <p:cNvPr id="4" name="CuadroTexto 3">
            <a:extLst>
              <a:ext uri="{FF2B5EF4-FFF2-40B4-BE49-F238E27FC236}">
                <a16:creationId xmlns:a16="http://schemas.microsoft.com/office/drawing/2014/main" id="{703C0EFE-C2A4-4F7E-838A-B5F91A2F286E}"/>
              </a:ext>
            </a:extLst>
          </p:cNvPr>
          <p:cNvSpPr txBox="1"/>
          <p:nvPr/>
        </p:nvSpPr>
        <p:spPr>
          <a:xfrm>
            <a:off x="4976030" y="3589866"/>
            <a:ext cx="6250940" cy="2304628"/>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dirty="0" err="1"/>
              <a:t>Libros</a:t>
            </a:r>
            <a:r>
              <a:rPr lang="en-US" sz="2000" dirty="0"/>
              <a:t> de </a:t>
            </a:r>
            <a:r>
              <a:rPr lang="en-US" sz="2000" dirty="0" err="1"/>
              <a:t>referencia</a:t>
            </a:r>
            <a:r>
              <a:rPr lang="en-US" sz="2000" dirty="0"/>
              <a:t>:</a:t>
            </a:r>
          </a:p>
          <a:p>
            <a:pPr marL="457200" indent="-228600" algn="just">
              <a:lnSpc>
                <a:spcPct val="90000"/>
              </a:lnSpc>
              <a:spcAft>
                <a:spcPts val="600"/>
              </a:spcAft>
              <a:buFont typeface="Arial" panose="020B0604020202020204" pitchFamily="34" charset="0"/>
              <a:buChar char="•"/>
            </a:pPr>
            <a:r>
              <a:rPr lang="en-US" sz="2000" dirty="0" err="1"/>
              <a:t>Sistemas</a:t>
            </a:r>
            <a:r>
              <a:rPr lang="en-US" sz="2000" dirty="0"/>
              <a:t> de control para </a:t>
            </a:r>
            <a:r>
              <a:rPr lang="en-US" sz="2000" dirty="0" err="1"/>
              <a:t>ingeniería</a:t>
            </a:r>
            <a:r>
              <a:rPr lang="en-US" sz="2000" dirty="0"/>
              <a:t>. Norman </a:t>
            </a:r>
            <a:r>
              <a:rPr lang="en-US" sz="2000" dirty="0" err="1"/>
              <a:t>Nise</a:t>
            </a:r>
            <a:r>
              <a:rPr lang="en-US" sz="2000" dirty="0"/>
              <a:t> 3ra o 6ta </a:t>
            </a:r>
            <a:r>
              <a:rPr lang="en-US" sz="2000" dirty="0" err="1"/>
              <a:t>edición</a:t>
            </a:r>
            <a:r>
              <a:rPr lang="en-US" sz="2000" dirty="0"/>
              <a:t>.</a:t>
            </a:r>
          </a:p>
          <a:p>
            <a:pPr marL="457200" indent="-228600" algn="just">
              <a:lnSpc>
                <a:spcPct val="90000"/>
              </a:lnSpc>
              <a:spcAft>
                <a:spcPts val="600"/>
              </a:spcAft>
              <a:buFont typeface="Arial" panose="020B0604020202020204" pitchFamily="34" charset="0"/>
              <a:buChar char="•"/>
            </a:pPr>
            <a:r>
              <a:rPr lang="en-US" sz="2000" dirty="0" err="1"/>
              <a:t>Ingeniería</a:t>
            </a:r>
            <a:r>
              <a:rPr lang="en-US" sz="2000" dirty="0"/>
              <a:t> de control </a:t>
            </a:r>
            <a:r>
              <a:rPr lang="en-US" sz="2000" dirty="0" err="1"/>
              <a:t>Moderna</a:t>
            </a:r>
            <a:r>
              <a:rPr lang="en-US" sz="2000" dirty="0"/>
              <a:t>. Ogata 5ta </a:t>
            </a:r>
            <a:r>
              <a:rPr lang="en-US" sz="2000" dirty="0" err="1"/>
              <a:t>edición</a:t>
            </a:r>
            <a:r>
              <a:rPr lang="en-US" sz="2000" dirty="0"/>
              <a:t>.</a:t>
            </a:r>
          </a:p>
          <a:p>
            <a:pPr marL="457200" indent="-228600" algn="just">
              <a:lnSpc>
                <a:spcPct val="90000"/>
              </a:lnSpc>
              <a:spcAft>
                <a:spcPts val="600"/>
              </a:spcAft>
              <a:buFont typeface="Arial" panose="020B0604020202020204" pitchFamily="34" charset="0"/>
              <a:buChar char="•"/>
            </a:pPr>
            <a:r>
              <a:rPr lang="en-US" sz="2000" dirty="0" err="1"/>
              <a:t>Sistemas</a:t>
            </a:r>
            <a:r>
              <a:rPr lang="en-US" sz="2000" dirty="0"/>
              <a:t> de control </a:t>
            </a:r>
            <a:r>
              <a:rPr lang="en-US" sz="2000" dirty="0" err="1"/>
              <a:t>moderno</a:t>
            </a:r>
            <a:r>
              <a:rPr lang="en-US" sz="2000" dirty="0"/>
              <a:t>. Richard Dorf 10ma </a:t>
            </a:r>
            <a:r>
              <a:rPr lang="en-US" sz="2000" dirty="0" err="1"/>
              <a:t>edición</a:t>
            </a:r>
            <a:r>
              <a:rPr lang="en-US" sz="2000" dirty="0"/>
              <a:t>.</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3970701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56DB72B-FC7F-48E7-819D-49BDB1094489}"/>
              </a:ext>
            </a:extLst>
          </p:cNvPr>
          <p:cNvSpPr txBox="1"/>
          <p:nvPr/>
        </p:nvSpPr>
        <p:spPr>
          <a:xfrm>
            <a:off x="6232124" y="765921"/>
            <a:ext cx="5877018" cy="2031325"/>
          </a:xfrm>
          <a:prstGeom prst="rect">
            <a:avLst/>
          </a:prstGeom>
          <a:noFill/>
        </p:spPr>
        <p:txBody>
          <a:bodyPr wrap="square" rtlCol="0">
            <a:spAutoFit/>
          </a:bodyPr>
          <a:lstStyle/>
          <a:p>
            <a:r>
              <a:rPr lang="es-PA" dirty="0"/>
              <a:t>En el vídeo se muestra el controlador EDG5500 para el sistema de control de velocidad de una planta Diesel para la generación de 355KW, 500A. El manual del fabricante del controlador lo puede encontrar en: </a:t>
            </a:r>
          </a:p>
          <a:p>
            <a:r>
              <a:rPr lang="en-US" dirty="0">
                <a:hlinkClick r:id="rId4"/>
              </a:rPr>
              <a:t>http://www.governors-america.com/documents/PIB4145_EDG5500.pdf</a:t>
            </a:r>
            <a:endParaRPr lang="es-PA" dirty="0"/>
          </a:p>
          <a:p>
            <a:endParaRPr lang="es-PA" dirty="0"/>
          </a:p>
        </p:txBody>
      </p:sp>
      <p:pic>
        <p:nvPicPr>
          <p:cNvPr id="14" name="VID-20200314-WA0020">
            <a:hlinkClick r:id="" action="ppaction://media"/>
            <a:extLst>
              <a:ext uri="{FF2B5EF4-FFF2-40B4-BE49-F238E27FC236}">
                <a16:creationId xmlns:a16="http://schemas.microsoft.com/office/drawing/2014/main" id="{DAD8A925-752C-450A-8D77-8DFB15011B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363" y="211545"/>
            <a:ext cx="5608637" cy="3140075"/>
          </a:xfrm>
          <a:prstGeom prst="rect">
            <a:avLst/>
          </a:prstGeom>
        </p:spPr>
      </p:pic>
      <p:sp>
        <p:nvSpPr>
          <p:cNvPr id="22" name="TextBox 21">
            <a:extLst>
              <a:ext uri="{FF2B5EF4-FFF2-40B4-BE49-F238E27FC236}">
                <a16:creationId xmlns:a16="http://schemas.microsoft.com/office/drawing/2014/main" id="{78FB6B0D-D46F-473C-A7C6-3954A9102891}"/>
              </a:ext>
            </a:extLst>
          </p:cNvPr>
          <p:cNvSpPr txBox="1"/>
          <p:nvPr/>
        </p:nvSpPr>
        <p:spPr>
          <a:xfrm>
            <a:off x="115410" y="3995781"/>
            <a:ext cx="12076590" cy="923330"/>
          </a:xfrm>
          <a:prstGeom prst="rect">
            <a:avLst/>
          </a:prstGeom>
          <a:noFill/>
        </p:spPr>
        <p:txBody>
          <a:bodyPr wrap="square" rtlCol="0">
            <a:spAutoFit/>
          </a:bodyPr>
          <a:lstStyle/>
          <a:p>
            <a:pPr marL="342900" indent="-342900">
              <a:buAutoNum type="arabicPeriod"/>
            </a:pPr>
            <a:r>
              <a:rPr lang="es-PA" b="1" dirty="0"/>
              <a:t>¿Según lo explicado en las diapositivas anteriores, como se relaciona la teoría de control con lo que ocurre en el vídeo?</a:t>
            </a:r>
          </a:p>
          <a:p>
            <a:pPr marL="342900" indent="-342900">
              <a:buAutoNum type="arabicPeriod"/>
            </a:pPr>
            <a:r>
              <a:rPr lang="es-PA" b="1" dirty="0"/>
              <a:t> ¿Cuál es el/los valores del </a:t>
            </a:r>
            <a:r>
              <a:rPr lang="es-PA" b="1" dirty="0" err="1"/>
              <a:t>SetPoint</a:t>
            </a:r>
            <a:r>
              <a:rPr lang="es-PA" b="1" dirty="0"/>
              <a:t> o referencia para este sistema?</a:t>
            </a:r>
          </a:p>
          <a:p>
            <a:pPr marL="342900" indent="-342900">
              <a:buAutoNum type="arabicPeriod"/>
            </a:pPr>
            <a:r>
              <a:rPr lang="es-PA" b="1" dirty="0"/>
              <a:t>Según el manual del fabricante, ¿Qué sensor utiliza?, también investigue y diga como funciona.</a:t>
            </a:r>
          </a:p>
        </p:txBody>
      </p:sp>
    </p:spTree>
    <p:extLst>
      <p:ext uri="{BB962C8B-B14F-4D97-AF65-F5344CB8AC3E}">
        <p14:creationId xmlns:p14="http://schemas.microsoft.com/office/powerpoint/2010/main" val="40783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2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DF3F6705-1DB4-4927-B447-A5F5CABC3A2A}"/>
              </a:ext>
            </a:extLst>
          </p:cNvPr>
          <p:cNvSpPr>
            <a:spLocks noGrp="1"/>
          </p:cNvSpPr>
          <p:nvPr>
            <p:ph type="title"/>
          </p:nvPr>
        </p:nvSpPr>
        <p:spPr/>
        <p:txBody>
          <a:bodyPr>
            <a:normAutofit/>
          </a:bodyPr>
          <a:lstStyle/>
          <a:p>
            <a:r>
              <a:rPr lang="es-PA">
                <a:ln w="0"/>
                <a:solidFill>
                  <a:schemeClr val="accent1"/>
                </a:solidFill>
                <a:effectLst>
                  <a:outerShdw blurRad="38100" dist="25400" dir="5400000" algn="ctr" rotWithShape="0">
                    <a:srgbClr val="6E747A">
                      <a:alpha val="43000"/>
                    </a:srgbClr>
                  </a:outerShdw>
                </a:effectLst>
              </a:rPr>
              <a:t>INTRODUCCIÓN</a:t>
            </a:r>
            <a:endParaRPr lang="es-PA" dirty="0">
              <a:ln w="0"/>
              <a:solidFill>
                <a:schemeClr val="accent1"/>
              </a:solidFill>
              <a:effectLst>
                <a:outerShdw blurRad="38100" dist="25400" dir="5400000" algn="ctr" rotWithShape="0">
                  <a:srgbClr val="6E747A">
                    <a:alpha val="43000"/>
                  </a:srgbClr>
                </a:outerShdw>
              </a:effectLst>
            </a:endParaRPr>
          </a:p>
        </p:txBody>
      </p:sp>
      <p:sp>
        <p:nvSpPr>
          <p:cNvPr id="3" name="TextBox 2">
            <a:extLst>
              <a:ext uri="{FF2B5EF4-FFF2-40B4-BE49-F238E27FC236}">
                <a16:creationId xmlns:a16="http://schemas.microsoft.com/office/drawing/2014/main" id="{1815297B-E0A5-4344-B3F3-6B71CC771E26}"/>
              </a:ext>
            </a:extLst>
          </p:cNvPr>
          <p:cNvSpPr txBox="1"/>
          <p:nvPr/>
        </p:nvSpPr>
        <p:spPr>
          <a:xfrm>
            <a:off x="905522" y="1482571"/>
            <a:ext cx="10515600" cy="4801314"/>
          </a:xfrm>
          <a:prstGeom prst="rect">
            <a:avLst/>
          </a:prstGeom>
          <a:noFill/>
        </p:spPr>
        <p:txBody>
          <a:bodyPr wrap="square" rtlCol="0">
            <a:spAutoFit/>
          </a:bodyPr>
          <a:lstStyle/>
          <a:p>
            <a:r>
              <a:rPr lang="es-PA" dirty="0"/>
              <a:t>Una vez terminado de leer esta presentación, responda las siguientes preguntas:</a:t>
            </a:r>
          </a:p>
          <a:p>
            <a:pPr marL="342900" indent="-342900">
              <a:buAutoNum type="arabicPeriod"/>
            </a:pPr>
            <a:r>
              <a:rPr lang="es-PA" b="1" dirty="0"/>
              <a:t>¿Qué es la ingeniería de control? (¿Cuál es su objetivo?)</a:t>
            </a:r>
          </a:p>
          <a:p>
            <a:pPr marL="342900" indent="-342900">
              <a:buAutoNum type="arabicPeriod"/>
            </a:pPr>
            <a:endParaRPr lang="es-PA" dirty="0"/>
          </a:p>
          <a:p>
            <a:pPr marL="342900" indent="-342900">
              <a:buAutoNum type="arabicPeriod"/>
            </a:pPr>
            <a:endParaRPr lang="es-PA" dirty="0"/>
          </a:p>
          <a:p>
            <a:pPr marL="342900" indent="-342900">
              <a:buAutoNum type="arabicPeriod"/>
            </a:pPr>
            <a:endParaRPr lang="es-PA" dirty="0"/>
          </a:p>
          <a:p>
            <a:pPr marL="342900" indent="-342900">
              <a:buAutoNum type="arabicPeriod"/>
            </a:pPr>
            <a:endParaRPr lang="es-PA" dirty="0"/>
          </a:p>
          <a:p>
            <a:endParaRPr lang="es-PA" dirty="0"/>
          </a:p>
          <a:p>
            <a:pPr marL="342900" indent="-342900">
              <a:buFont typeface="+mj-lt"/>
              <a:buAutoNum type="arabicParenR" startAt="2"/>
            </a:pPr>
            <a:r>
              <a:rPr lang="es-PA" b="1" dirty="0"/>
              <a:t>Mencione algunas (2) aplicaciones prácticas en las que usted cree que se utiliza la ingeniería de control en Panamá y explíquela brevemente.</a:t>
            </a:r>
          </a:p>
          <a:p>
            <a:pPr marL="342900" indent="-342900">
              <a:buFont typeface="+mj-lt"/>
              <a:buAutoNum type="arabicParenR" startAt="2"/>
            </a:pPr>
            <a:endParaRPr lang="es-PA" dirty="0"/>
          </a:p>
          <a:p>
            <a:pPr marL="342900" indent="-342900">
              <a:buFont typeface="+mj-lt"/>
              <a:buAutoNum type="arabicParenR" startAt="2"/>
            </a:pPr>
            <a:endParaRPr lang="es-PA" dirty="0"/>
          </a:p>
          <a:p>
            <a:pPr marL="342900" indent="-342900">
              <a:buFont typeface="+mj-lt"/>
              <a:buAutoNum type="arabicParenR" startAt="2"/>
            </a:pPr>
            <a:endParaRPr lang="es-PA" dirty="0"/>
          </a:p>
          <a:p>
            <a:pPr marL="342900" indent="-342900">
              <a:buFont typeface="+mj-lt"/>
              <a:buAutoNum type="arabicParenR" startAt="2"/>
            </a:pPr>
            <a:endParaRPr lang="es-PA" dirty="0"/>
          </a:p>
          <a:p>
            <a:pPr marL="342900" indent="-342900">
              <a:buFont typeface="+mj-lt"/>
              <a:buAutoNum type="arabicParenR" startAt="2"/>
            </a:pPr>
            <a:endParaRPr lang="es-PA" dirty="0"/>
          </a:p>
          <a:p>
            <a:pPr marL="342900" indent="-342900">
              <a:buFont typeface="+mj-lt"/>
              <a:buAutoNum type="arabicParenR" startAt="2"/>
            </a:pPr>
            <a:r>
              <a:rPr lang="es-PA" b="1" dirty="0"/>
              <a:t>Mencione algunas(2) aplicaciones prácticas en las que usted cree que se utiliza la ingeniería de control en Países desarrollados y explíquela.</a:t>
            </a:r>
          </a:p>
          <a:p>
            <a:endParaRPr lang="es-PA" dirty="0"/>
          </a:p>
        </p:txBody>
      </p:sp>
    </p:spTree>
    <p:extLst>
      <p:ext uri="{BB962C8B-B14F-4D97-AF65-F5344CB8AC3E}">
        <p14:creationId xmlns:p14="http://schemas.microsoft.com/office/powerpoint/2010/main" val="4038931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B714-43E7-459E-A9A0-1920CAE86125}"/>
              </a:ext>
            </a:extLst>
          </p:cNvPr>
          <p:cNvSpPr>
            <a:spLocks noGrp="1"/>
          </p:cNvSpPr>
          <p:nvPr>
            <p:ph type="title"/>
          </p:nvPr>
        </p:nvSpPr>
        <p:spPr>
          <a:xfrm>
            <a:off x="838200" y="79900"/>
            <a:ext cx="10515600" cy="639192"/>
          </a:xfrm>
        </p:spPr>
        <p:txBody>
          <a:bodyPr>
            <a:normAutofit fontScale="90000"/>
          </a:bodyPr>
          <a:lstStyle/>
          <a:p>
            <a:pPr algn="ctr"/>
            <a:r>
              <a:rPr lang="es-PA" dirty="0"/>
              <a:t>Sensores</a:t>
            </a:r>
            <a:endParaRPr lang="en-US" dirty="0"/>
          </a:p>
        </p:txBody>
      </p:sp>
      <p:sp>
        <p:nvSpPr>
          <p:cNvPr id="4" name="TextBox 3">
            <a:extLst>
              <a:ext uri="{FF2B5EF4-FFF2-40B4-BE49-F238E27FC236}">
                <a16:creationId xmlns:a16="http://schemas.microsoft.com/office/drawing/2014/main" id="{48316729-5E69-4303-BF15-2E41FFF7794D}"/>
              </a:ext>
            </a:extLst>
          </p:cNvPr>
          <p:cNvSpPr txBox="1"/>
          <p:nvPr/>
        </p:nvSpPr>
        <p:spPr>
          <a:xfrm>
            <a:off x="372862" y="834501"/>
            <a:ext cx="11345662"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0F5D9BBB-11BD-4590-BF04-23789C138BA3}"/>
              </a:ext>
            </a:extLst>
          </p:cNvPr>
          <p:cNvSpPr txBox="1"/>
          <p:nvPr/>
        </p:nvSpPr>
        <p:spPr>
          <a:xfrm>
            <a:off x="372862" y="834501"/>
            <a:ext cx="11345662" cy="1323439"/>
          </a:xfrm>
          <a:prstGeom prst="rect">
            <a:avLst/>
          </a:prstGeom>
          <a:noFill/>
        </p:spPr>
        <p:txBody>
          <a:bodyPr wrap="square" rtlCol="0">
            <a:spAutoFit/>
          </a:bodyPr>
          <a:lstStyle/>
          <a:p>
            <a:r>
              <a:rPr lang="es-PA" sz="1600" dirty="0"/>
              <a:t>El propósito del </a:t>
            </a:r>
            <a:r>
              <a:rPr lang="es-PA" sz="1600" b="1" i="1" u="sng" dirty="0"/>
              <a:t>sensor</a:t>
            </a:r>
            <a:r>
              <a:rPr lang="es-PA" sz="1600" dirty="0"/>
              <a:t> es el de convertir un tipo de variable o energía que es de interés evaluar dentro de </a:t>
            </a:r>
            <a:r>
              <a:rPr lang="es-PA" sz="1600" b="1" i="1" u="sng" dirty="0"/>
              <a:t>la Planta</a:t>
            </a:r>
            <a:r>
              <a:rPr lang="es-PA" sz="1600" b="1" dirty="0"/>
              <a:t> </a:t>
            </a:r>
            <a:r>
              <a:rPr lang="es-PA" sz="1600" dirty="0"/>
              <a:t>o</a:t>
            </a:r>
            <a:r>
              <a:rPr lang="es-PA" sz="1600" b="1" dirty="0"/>
              <a:t> </a:t>
            </a:r>
            <a:r>
              <a:rPr lang="es-PA" sz="1600" b="1" i="1" u="sng" dirty="0"/>
              <a:t>Proceso</a:t>
            </a:r>
            <a:r>
              <a:rPr lang="es-PA" sz="1600" dirty="0"/>
              <a:t>, en otro tipo de energía relacionada que es de fácil manipulación, interpretación o almacenamiento.  En aplicaciones practicas en ingeniería, las variables a evaluar comúnmente son: Aceleración, Velocidad, Desplazamiento, Fuerza, Presión, Torque, Nivel, Masa, Volumen, Densidad, </a:t>
            </a:r>
            <a:r>
              <a:rPr lang="es-PA" sz="1600" dirty="0" err="1"/>
              <a:t>Viscocidad</a:t>
            </a:r>
            <a:r>
              <a:rPr lang="es-PA" sz="1600" dirty="0"/>
              <a:t>, </a:t>
            </a:r>
            <a:r>
              <a:rPr lang="es-PA" sz="1600" dirty="0" err="1"/>
              <a:t>Ph</a:t>
            </a:r>
            <a:r>
              <a:rPr lang="es-PA" sz="1600" dirty="0"/>
              <a:t>, Humedad, Temperatura, Voltaje, Calor, entre otros; por otra parte, las variables de fácil manipulación es comúnmente una señal eléctrica en términos de Voltaje, Corriente o Frecuencia.</a:t>
            </a:r>
            <a:endParaRPr lang="en-US" sz="1600" dirty="0"/>
          </a:p>
        </p:txBody>
      </p:sp>
      <p:pic>
        <p:nvPicPr>
          <p:cNvPr id="1028" name="Picture 4" descr="Resultado de imagen para LM35">
            <a:extLst>
              <a:ext uri="{FF2B5EF4-FFF2-40B4-BE49-F238E27FC236}">
                <a16:creationId xmlns:a16="http://schemas.microsoft.com/office/drawing/2014/main" id="{B52F6AFA-7EE6-4D7C-A41B-A6EA01FE18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42" b="14985"/>
          <a:stretch/>
        </p:blipFill>
        <p:spPr bwMode="auto">
          <a:xfrm>
            <a:off x="482354" y="2157939"/>
            <a:ext cx="1547812" cy="11356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915657-E317-47A4-A0DA-F1574F38513B}"/>
              </a:ext>
            </a:extLst>
          </p:cNvPr>
          <p:cNvSpPr txBox="1"/>
          <p:nvPr/>
        </p:nvSpPr>
        <p:spPr>
          <a:xfrm>
            <a:off x="294628" y="3336420"/>
            <a:ext cx="1863331" cy="523220"/>
          </a:xfrm>
          <a:prstGeom prst="rect">
            <a:avLst/>
          </a:prstGeom>
          <a:noFill/>
        </p:spPr>
        <p:txBody>
          <a:bodyPr wrap="none" rtlCol="0">
            <a:spAutoFit/>
          </a:bodyPr>
          <a:lstStyle/>
          <a:p>
            <a:r>
              <a:rPr lang="es-PA" sz="1400" dirty="0"/>
              <a:t>Sensor de temperatura</a:t>
            </a:r>
          </a:p>
          <a:p>
            <a:pPr algn="ctr"/>
            <a:r>
              <a:rPr lang="es-PA" sz="1400" dirty="0"/>
              <a:t>LM35</a:t>
            </a:r>
            <a:endParaRPr lang="en-US" sz="1400" dirty="0"/>
          </a:p>
        </p:txBody>
      </p:sp>
      <p:pic>
        <p:nvPicPr>
          <p:cNvPr id="1030" name="Picture 6" descr="Resultado de imagen para encoder motor disco">
            <a:extLst>
              <a:ext uri="{FF2B5EF4-FFF2-40B4-BE49-F238E27FC236}">
                <a16:creationId xmlns:a16="http://schemas.microsoft.com/office/drawing/2014/main" id="{05C75A9F-C4D4-4FAA-AB2D-554D549B20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68" r="5441" b="16639"/>
          <a:stretch/>
        </p:blipFill>
        <p:spPr bwMode="auto">
          <a:xfrm>
            <a:off x="2922298" y="2157939"/>
            <a:ext cx="1646882" cy="11784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56BD9D4-74E0-4DD2-A6CF-1DA492F15B7C}"/>
              </a:ext>
            </a:extLst>
          </p:cNvPr>
          <p:cNvSpPr txBox="1"/>
          <p:nvPr/>
        </p:nvSpPr>
        <p:spPr>
          <a:xfrm>
            <a:off x="2681741" y="3336420"/>
            <a:ext cx="1937069" cy="523220"/>
          </a:xfrm>
          <a:prstGeom prst="rect">
            <a:avLst/>
          </a:prstGeom>
          <a:noFill/>
        </p:spPr>
        <p:txBody>
          <a:bodyPr wrap="none" rtlCol="0">
            <a:spAutoFit/>
          </a:bodyPr>
          <a:lstStyle/>
          <a:p>
            <a:pPr algn="ctr"/>
            <a:r>
              <a:rPr lang="es-PA" sz="1400" dirty="0"/>
              <a:t>Sensor de Velocidad</a:t>
            </a:r>
          </a:p>
          <a:p>
            <a:pPr algn="ctr"/>
            <a:r>
              <a:rPr lang="es-PA" sz="1400" dirty="0"/>
              <a:t>Codificador Incremental</a:t>
            </a:r>
            <a:endParaRPr lang="en-US" sz="1400" dirty="0"/>
          </a:p>
        </p:txBody>
      </p:sp>
      <p:pic>
        <p:nvPicPr>
          <p:cNvPr id="1034" name="Picture 10" descr="Resultado de imagen para Sensor de fuerza">
            <a:extLst>
              <a:ext uri="{FF2B5EF4-FFF2-40B4-BE49-F238E27FC236}">
                <a16:creationId xmlns:a16="http://schemas.microsoft.com/office/drawing/2014/main" id="{4A75B67C-FFD5-492B-9C77-22335B1A11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6" t="13084" r="12747" b="16019"/>
          <a:stretch/>
        </p:blipFill>
        <p:spPr bwMode="auto">
          <a:xfrm>
            <a:off x="8015435" y="2157939"/>
            <a:ext cx="1341632" cy="11356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622840-DF48-487A-ACE9-B44B125C93C1}"/>
              </a:ext>
            </a:extLst>
          </p:cNvPr>
          <p:cNvSpPr txBox="1"/>
          <p:nvPr/>
        </p:nvSpPr>
        <p:spPr>
          <a:xfrm>
            <a:off x="7973427" y="3293616"/>
            <a:ext cx="1425647" cy="523220"/>
          </a:xfrm>
          <a:prstGeom prst="rect">
            <a:avLst/>
          </a:prstGeom>
          <a:noFill/>
        </p:spPr>
        <p:txBody>
          <a:bodyPr wrap="none" rtlCol="0">
            <a:spAutoFit/>
          </a:bodyPr>
          <a:lstStyle/>
          <a:p>
            <a:pPr algn="ctr"/>
            <a:r>
              <a:rPr lang="es-PA" sz="1400" dirty="0"/>
              <a:t>Sensor de Fuerza</a:t>
            </a:r>
          </a:p>
          <a:p>
            <a:pPr algn="ctr"/>
            <a:r>
              <a:rPr lang="es-PA" sz="1400" dirty="0"/>
              <a:t>Galga Resistiva</a:t>
            </a:r>
            <a:endParaRPr lang="en-US" sz="1400" dirty="0"/>
          </a:p>
        </p:txBody>
      </p:sp>
      <p:pic>
        <p:nvPicPr>
          <p:cNvPr id="1036" name="Picture 12" descr="Resultado de imagen para sensor de corriente">
            <a:extLst>
              <a:ext uri="{FF2B5EF4-FFF2-40B4-BE49-F238E27FC236}">
                <a16:creationId xmlns:a16="http://schemas.microsoft.com/office/drawing/2014/main" id="{6B3CD7FB-2182-46C0-BDC6-6EFDAE3892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26" t="11063" r="5210" b="11360"/>
          <a:stretch/>
        </p:blipFill>
        <p:spPr bwMode="auto">
          <a:xfrm>
            <a:off x="9925241" y="2157939"/>
            <a:ext cx="1341632" cy="11356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F216C3E-A1A9-42DA-97D5-18E96BF922DC}"/>
              </a:ext>
            </a:extLst>
          </p:cNvPr>
          <p:cNvSpPr txBox="1"/>
          <p:nvPr/>
        </p:nvSpPr>
        <p:spPr>
          <a:xfrm>
            <a:off x="9780160" y="3302775"/>
            <a:ext cx="1631793" cy="523220"/>
          </a:xfrm>
          <a:prstGeom prst="rect">
            <a:avLst/>
          </a:prstGeom>
          <a:noFill/>
        </p:spPr>
        <p:txBody>
          <a:bodyPr wrap="none" rtlCol="0">
            <a:spAutoFit/>
          </a:bodyPr>
          <a:lstStyle/>
          <a:p>
            <a:pPr algn="ctr"/>
            <a:r>
              <a:rPr lang="es-PA" sz="1400" dirty="0"/>
              <a:t>Sensor de Corriente</a:t>
            </a:r>
          </a:p>
          <a:p>
            <a:pPr algn="ctr"/>
            <a:r>
              <a:rPr lang="es-PA" sz="1400" dirty="0"/>
              <a:t>ACS712-5A</a:t>
            </a:r>
            <a:endParaRPr lang="en-US" sz="1400" dirty="0"/>
          </a:p>
        </p:txBody>
      </p:sp>
      <p:sp>
        <p:nvSpPr>
          <p:cNvPr id="8" name="TextBox 7">
            <a:extLst>
              <a:ext uri="{FF2B5EF4-FFF2-40B4-BE49-F238E27FC236}">
                <a16:creationId xmlns:a16="http://schemas.microsoft.com/office/drawing/2014/main" id="{565A923D-E30A-44AF-82A4-872BF440634C}"/>
              </a:ext>
            </a:extLst>
          </p:cNvPr>
          <p:cNvSpPr txBox="1"/>
          <p:nvPr/>
        </p:nvSpPr>
        <p:spPr>
          <a:xfrm>
            <a:off x="482354" y="4074847"/>
            <a:ext cx="10929599" cy="2554545"/>
          </a:xfrm>
          <a:prstGeom prst="rect">
            <a:avLst/>
          </a:prstGeom>
          <a:noFill/>
        </p:spPr>
        <p:txBody>
          <a:bodyPr wrap="square" rtlCol="0">
            <a:spAutoFit/>
          </a:bodyPr>
          <a:lstStyle/>
          <a:p>
            <a:pPr marL="285750" indent="-285750">
              <a:buFont typeface="Arial" panose="020B0604020202020204" pitchFamily="34" charset="0"/>
              <a:buChar char="•"/>
            </a:pPr>
            <a:r>
              <a:rPr lang="es-PA" sz="1600" dirty="0"/>
              <a:t>El sensor de temperatura LM35 convierte una señal térmica entre -55°C y 150°C, en una señal de voltaje con amplitud proporcional con sensibilidad de 10mV/°C.</a:t>
            </a:r>
          </a:p>
          <a:p>
            <a:pPr marL="285750" indent="-285750">
              <a:buFont typeface="Arial" panose="020B0604020202020204" pitchFamily="34" charset="0"/>
              <a:buChar char="•"/>
            </a:pPr>
            <a:r>
              <a:rPr lang="es-PA" sz="1600" dirty="0"/>
              <a:t>El Codificador Incremental es un sensor de velocidad, que convierte una señal mecánica de velocidad en una señal eléctrica de con frecuencia proporcional.</a:t>
            </a:r>
          </a:p>
          <a:p>
            <a:pPr marL="285750" indent="-285750">
              <a:buFont typeface="Arial" panose="020B0604020202020204" pitchFamily="34" charset="0"/>
              <a:buChar char="•"/>
            </a:pPr>
            <a:r>
              <a:rPr lang="es-PA" sz="1600" dirty="0"/>
              <a:t>El potenciómetro es un sensor de posición, que convierte una señal mecánica angular en una señal eléctrica con resistencia proporcional.</a:t>
            </a:r>
          </a:p>
          <a:p>
            <a:pPr marL="285750" indent="-285750">
              <a:buFont typeface="Arial" panose="020B0604020202020204" pitchFamily="34" charset="0"/>
              <a:buChar char="•"/>
            </a:pPr>
            <a:r>
              <a:rPr lang="es-PA" sz="1600" dirty="0"/>
              <a:t>La galga extensiométrica resistiva, es un tipo de sensor que convierte una señal de fuerza aplicada, en variaciones en su resistencia eléctrica.</a:t>
            </a:r>
          </a:p>
          <a:p>
            <a:pPr marL="285750" indent="-285750">
              <a:buFont typeface="Arial" panose="020B0604020202020204" pitchFamily="34" charset="0"/>
              <a:buChar char="•"/>
            </a:pPr>
            <a:r>
              <a:rPr lang="es-PA" sz="1600" dirty="0"/>
              <a:t>El sensor de corriente ACS712, convierte señales de corriente entre -5 </a:t>
            </a:r>
            <a:r>
              <a:rPr lang="es-PA" sz="1600" dirty="0" err="1"/>
              <a:t>Amp</a:t>
            </a:r>
            <a:r>
              <a:rPr lang="es-PA" sz="1600" dirty="0"/>
              <a:t> y 5 </a:t>
            </a:r>
            <a:r>
              <a:rPr lang="es-PA" sz="1600" dirty="0" err="1"/>
              <a:t>Amp</a:t>
            </a:r>
            <a:r>
              <a:rPr lang="es-PA" sz="1600" dirty="0"/>
              <a:t>, en señales de voltaje proporcionales con sensibilidad típica de 185 </a:t>
            </a:r>
            <a:r>
              <a:rPr lang="es-PA" sz="1600" dirty="0" err="1"/>
              <a:t>mV</a:t>
            </a:r>
            <a:r>
              <a:rPr lang="es-PA" sz="1600" dirty="0"/>
              <a:t>/</a:t>
            </a:r>
            <a:r>
              <a:rPr lang="es-PA" sz="1600" dirty="0" err="1"/>
              <a:t>Amp</a:t>
            </a:r>
            <a:r>
              <a:rPr lang="es-PA" sz="1600" dirty="0"/>
              <a:t> y offset de 2.5Volts.</a:t>
            </a:r>
            <a:endParaRPr lang="en-US" sz="1600" dirty="0"/>
          </a:p>
        </p:txBody>
      </p:sp>
      <p:pic>
        <p:nvPicPr>
          <p:cNvPr id="1038" name="Picture 14" descr="Resultado de imagen para potenciometro">
            <a:extLst>
              <a:ext uri="{FF2B5EF4-FFF2-40B4-BE49-F238E27FC236}">
                <a16:creationId xmlns:a16="http://schemas.microsoft.com/office/drawing/2014/main" id="{2CC7CE1E-CC21-4A18-B359-383FAFA3A3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001" t="10673" r="19025" b="11793"/>
          <a:stretch/>
        </p:blipFill>
        <p:spPr bwMode="auto">
          <a:xfrm>
            <a:off x="5672663" y="2195872"/>
            <a:ext cx="1038855" cy="110690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D8D68B7-2F99-40BD-95FB-DCBACE2CB7E8}"/>
              </a:ext>
            </a:extLst>
          </p:cNvPr>
          <p:cNvSpPr txBox="1"/>
          <p:nvPr/>
        </p:nvSpPr>
        <p:spPr>
          <a:xfrm>
            <a:off x="5419474" y="3336420"/>
            <a:ext cx="1545230" cy="523220"/>
          </a:xfrm>
          <a:prstGeom prst="rect">
            <a:avLst/>
          </a:prstGeom>
          <a:noFill/>
        </p:spPr>
        <p:txBody>
          <a:bodyPr wrap="none" rtlCol="0">
            <a:spAutoFit/>
          </a:bodyPr>
          <a:lstStyle/>
          <a:p>
            <a:pPr algn="ctr"/>
            <a:r>
              <a:rPr lang="es-PA" sz="1400" dirty="0"/>
              <a:t>Sensor de Posición</a:t>
            </a:r>
          </a:p>
          <a:p>
            <a:pPr algn="ctr"/>
            <a:r>
              <a:rPr lang="es-PA" sz="1400" dirty="0"/>
              <a:t>Potenciómetro</a:t>
            </a:r>
            <a:endParaRPr lang="en-US" sz="1400" dirty="0"/>
          </a:p>
        </p:txBody>
      </p:sp>
    </p:spTree>
    <p:extLst>
      <p:ext uri="{BB962C8B-B14F-4D97-AF65-F5344CB8AC3E}">
        <p14:creationId xmlns:p14="http://schemas.microsoft.com/office/powerpoint/2010/main" val="512334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0343-1000-4382-8AD1-2DF6BE4BDCA8}"/>
              </a:ext>
            </a:extLst>
          </p:cNvPr>
          <p:cNvSpPr>
            <a:spLocks noGrp="1"/>
          </p:cNvSpPr>
          <p:nvPr>
            <p:ph type="title"/>
          </p:nvPr>
        </p:nvSpPr>
        <p:spPr>
          <a:xfrm>
            <a:off x="838199" y="227367"/>
            <a:ext cx="10515600" cy="570143"/>
          </a:xfrm>
        </p:spPr>
        <p:txBody>
          <a:bodyPr>
            <a:normAutofit fontScale="90000"/>
          </a:bodyPr>
          <a:lstStyle/>
          <a:p>
            <a:pPr algn="ctr"/>
            <a:r>
              <a:rPr lang="es-PA" dirty="0"/>
              <a:t>Plantas o Procesos</a:t>
            </a:r>
            <a:endParaRPr lang="en-US" dirty="0"/>
          </a:p>
        </p:txBody>
      </p:sp>
      <p:sp>
        <p:nvSpPr>
          <p:cNvPr id="4" name="Rectangle 3">
            <a:extLst>
              <a:ext uri="{FF2B5EF4-FFF2-40B4-BE49-F238E27FC236}">
                <a16:creationId xmlns:a16="http://schemas.microsoft.com/office/drawing/2014/main" id="{E1956E22-6237-4039-8C2F-EBB550DB4935}"/>
              </a:ext>
            </a:extLst>
          </p:cNvPr>
          <p:cNvSpPr/>
          <p:nvPr/>
        </p:nvSpPr>
        <p:spPr>
          <a:xfrm>
            <a:off x="411331" y="797510"/>
            <a:ext cx="11369337" cy="3539430"/>
          </a:xfrm>
          <a:prstGeom prst="rect">
            <a:avLst/>
          </a:prstGeom>
        </p:spPr>
        <p:txBody>
          <a:bodyPr wrap="square">
            <a:spAutoFit/>
          </a:bodyPr>
          <a:lstStyle/>
          <a:p>
            <a:pPr algn="just"/>
            <a:r>
              <a:rPr lang="es-PA" sz="1600" b="1" i="1" dirty="0"/>
              <a:t>Planta: </a:t>
            </a:r>
            <a:r>
              <a:rPr lang="es-PA" sz="1600" dirty="0"/>
              <a:t>Una planta puede ser una parte de un equipo, o tal vez un conjunto de elementos de una máquina que funcionan juntos, y cuyo objetivo es efectuar una operación particular. Algunos ejemplos son: dispositivos mecánicos, hornos de calefacción, reactor químico o una nave espacial [1]. </a:t>
            </a:r>
          </a:p>
          <a:p>
            <a:pPr algn="just"/>
            <a:r>
              <a:rPr lang="es-PA" sz="1600" b="1" i="1" dirty="0"/>
              <a:t>Procesos: </a:t>
            </a:r>
            <a:r>
              <a:rPr lang="es-PA" sz="1600" dirty="0"/>
              <a:t>se llamará </a:t>
            </a:r>
            <a:r>
              <a:rPr lang="es-PA" sz="1600" i="1" dirty="0"/>
              <a:t>proceso </a:t>
            </a:r>
            <a:r>
              <a:rPr lang="es-PA" sz="1600" dirty="0"/>
              <a:t>a cualquier operación que se va a controlar. Algunos ejemplos son los procesos químicos, económicos y biológicos [1]. </a:t>
            </a:r>
          </a:p>
          <a:p>
            <a:pPr algn="just"/>
            <a:endParaRPr lang="es-PA" sz="1600" dirty="0"/>
          </a:p>
          <a:p>
            <a:pPr algn="just"/>
            <a:r>
              <a:rPr lang="es-PA" sz="1600" dirty="0"/>
              <a:t>Las plantas o procesos pueden ser cualquier maquinaria, equipo, sistema o incluso eventos que nos rodean en nuestra vida cotidiana, aunque algunos de ellos no son observables a simple vista, debido a que tienen dimensiones tan grandes que un solo individuo no puede lidiar con ella. Por ejemplo, los sistemas económicos son procesos que pueden ser llevados a nivel de regional o global, y se consideran sistemas de gran tamaño que pueden ser controlados; Los ecosistemas son otro ejemplo de sistema de gran dimensión, amorfo, y de larga duración que pueden ser controlados; Los Motores de combustión interna de nuestros vehículos, son un ejemplo de sistema mecánico, de pequeño tamaño, que puede ser controlado; Los aviones son plantas complejas de mayor tamaño al ejemplo anterior, que puede ser controlado. </a:t>
            </a:r>
          </a:p>
          <a:p>
            <a:endParaRPr lang="es-PA" sz="1600" dirty="0"/>
          </a:p>
        </p:txBody>
      </p:sp>
      <p:sp>
        <p:nvSpPr>
          <p:cNvPr id="5" name="TextBox 4">
            <a:extLst>
              <a:ext uri="{FF2B5EF4-FFF2-40B4-BE49-F238E27FC236}">
                <a16:creationId xmlns:a16="http://schemas.microsoft.com/office/drawing/2014/main" id="{18C732E6-5AA1-4DE9-B942-B12EEC184262}"/>
              </a:ext>
            </a:extLst>
          </p:cNvPr>
          <p:cNvSpPr txBox="1"/>
          <p:nvPr/>
        </p:nvSpPr>
        <p:spPr>
          <a:xfrm>
            <a:off x="239697" y="6450523"/>
            <a:ext cx="11369337" cy="276999"/>
          </a:xfrm>
          <a:prstGeom prst="rect">
            <a:avLst/>
          </a:prstGeom>
          <a:noFill/>
        </p:spPr>
        <p:txBody>
          <a:bodyPr wrap="square" rtlCol="0">
            <a:spAutoFit/>
          </a:bodyPr>
          <a:lstStyle/>
          <a:p>
            <a:r>
              <a:rPr lang="es-ES" sz="1200" dirty="0"/>
              <a:t>[1] Ogata, K. (2003). </a:t>
            </a:r>
            <a:r>
              <a:rPr lang="es-ES" sz="1200" i="1" dirty="0"/>
              <a:t>Ingeniería de control moderna</a:t>
            </a:r>
            <a:r>
              <a:rPr lang="es-ES" sz="1200" dirty="0"/>
              <a:t>. Pearson Educación. 5ta edición. Capítulo 1.</a:t>
            </a:r>
            <a:endParaRPr lang="en-US" sz="1200" dirty="0"/>
          </a:p>
        </p:txBody>
      </p:sp>
      <p:pic>
        <p:nvPicPr>
          <p:cNvPr id="3074" name="Picture 2" descr="Resultado de imagen para avión">
            <a:extLst>
              <a:ext uri="{FF2B5EF4-FFF2-40B4-BE49-F238E27FC236}">
                <a16:creationId xmlns:a16="http://schemas.microsoft.com/office/drawing/2014/main" id="{259CACD0-58F4-43EC-8377-180106C66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29" y="4383046"/>
            <a:ext cx="2374068" cy="15816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carro">
            <a:extLst>
              <a:ext uri="{FF2B5EF4-FFF2-40B4-BE49-F238E27FC236}">
                <a16:creationId xmlns:a16="http://schemas.microsoft.com/office/drawing/2014/main" id="{1152CF63-0C93-452E-8757-18779A83D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336" y="4388945"/>
            <a:ext cx="2662092" cy="15757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nave espacial">
            <a:extLst>
              <a:ext uri="{FF2B5EF4-FFF2-40B4-BE49-F238E27FC236}">
                <a16:creationId xmlns:a16="http://schemas.microsoft.com/office/drawing/2014/main" id="{89C5AC41-0DF2-4F78-BE8E-8B6D3B3B6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2449" y="4388945"/>
            <a:ext cx="2101048" cy="15757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sultado de imagen para robot">
            <a:extLst>
              <a:ext uri="{FF2B5EF4-FFF2-40B4-BE49-F238E27FC236}">
                <a16:creationId xmlns:a16="http://schemas.microsoft.com/office/drawing/2014/main" id="{FE1087E2-F963-4882-96D3-F81F25B9BC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81" b="8301"/>
          <a:stretch/>
        </p:blipFill>
        <p:spPr bwMode="auto">
          <a:xfrm>
            <a:off x="3823094" y="4383046"/>
            <a:ext cx="1404444" cy="158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33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55A9-4F07-49D5-8D2C-699F7BD443E3}"/>
              </a:ext>
            </a:extLst>
          </p:cNvPr>
          <p:cNvSpPr>
            <a:spLocks noGrp="1"/>
          </p:cNvSpPr>
          <p:nvPr>
            <p:ph type="title"/>
          </p:nvPr>
        </p:nvSpPr>
        <p:spPr>
          <a:xfrm>
            <a:off x="838200" y="143184"/>
            <a:ext cx="10515600" cy="717951"/>
          </a:xfrm>
        </p:spPr>
        <p:txBody>
          <a:bodyPr/>
          <a:lstStyle/>
          <a:p>
            <a:pPr algn="ctr"/>
            <a:r>
              <a:rPr lang="es-PA" dirty="0"/>
              <a:t>Actuadores</a:t>
            </a:r>
            <a:endParaRPr lang="en-US" dirty="0"/>
          </a:p>
        </p:txBody>
      </p:sp>
      <p:sp>
        <p:nvSpPr>
          <p:cNvPr id="4" name="Rectangle 3">
            <a:extLst>
              <a:ext uri="{FF2B5EF4-FFF2-40B4-BE49-F238E27FC236}">
                <a16:creationId xmlns:a16="http://schemas.microsoft.com/office/drawing/2014/main" id="{57DAFC57-1336-4AAA-B025-927DA27846CB}"/>
              </a:ext>
            </a:extLst>
          </p:cNvPr>
          <p:cNvSpPr/>
          <p:nvPr/>
        </p:nvSpPr>
        <p:spPr>
          <a:xfrm>
            <a:off x="490265" y="861135"/>
            <a:ext cx="11201625" cy="830997"/>
          </a:xfrm>
          <a:prstGeom prst="rect">
            <a:avLst/>
          </a:prstGeom>
        </p:spPr>
        <p:txBody>
          <a:bodyPr wrap="square">
            <a:spAutoFit/>
          </a:bodyPr>
          <a:lstStyle/>
          <a:p>
            <a:pPr algn="just"/>
            <a:r>
              <a:rPr lang="es-ES" sz="1600" dirty="0">
                <a:solidFill>
                  <a:srgbClr val="222222"/>
                </a:solidFill>
                <a:latin typeface="Calibri (body)"/>
              </a:rPr>
              <a:t>Un </a:t>
            </a:r>
            <a:r>
              <a:rPr lang="es-ES" sz="1600" b="1" i="1" u="sng" dirty="0">
                <a:solidFill>
                  <a:srgbClr val="222222"/>
                </a:solidFill>
                <a:latin typeface="Calibri (body)"/>
              </a:rPr>
              <a:t>actuador</a:t>
            </a:r>
            <a:r>
              <a:rPr lang="es-ES" sz="1600" dirty="0">
                <a:solidFill>
                  <a:srgbClr val="222222"/>
                </a:solidFill>
                <a:latin typeface="Calibri (body)"/>
              </a:rPr>
              <a:t> es un dispositivo capaz de transformar energía hidráulica, neumática o eléctrica en la activación de un proceso con la finalidad de generar un efecto sobre un </a:t>
            </a:r>
            <a:r>
              <a:rPr lang="es-ES" sz="1600" b="1" dirty="0">
                <a:solidFill>
                  <a:srgbClr val="222222"/>
                </a:solidFill>
                <a:latin typeface="Calibri (body)"/>
              </a:rPr>
              <a:t>proceso</a:t>
            </a:r>
            <a:r>
              <a:rPr lang="es-ES" sz="1600" dirty="0">
                <a:solidFill>
                  <a:srgbClr val="222222"/>
                </a:solidFill>
                <a:latin typeface="Calibri (body)"/>
              </a:rPr>
              <a:t>. Es la parte del sistema de control que ejecuta las acciones, pone en marcha el proceso o modifica directamente el comportamiento de </a:t>
            </a:r>
            <a:r>
              <a:rPr lang="es-ES" sz="1600" b="1" i="1" u="sng" dirty="0">
                <a:solidFill>
                  <a:srgbClr val="222222"/>
                </a:solidFill>
                <a:latin typeface="Calibri (body)"/>
              </a:rPr>
              <a:t>la planta</a:t>
            </a:r>
            <a:r>
              <a:rPr lang="es-ES" sz="1600" dirty="0">
                <a:solidFill>
                  <a:srgbClr val="222222"/>
                </a:solidFill>
                <a:latin typeface="Calibri (body)"/>
              </a:rPr>
              <a:t>.</a:t>
            </a:r>
            <a:endParaRPr lang="en-US" sz="1600" dirty="0">
              <a:latin typeface="Calibri (body)"/>
            </a:endParaRPr>
          </a:p>
        </p:txBody>
      </p:sp>
      <p:pic>
        <p:nvPicPr>
          <p:cNvPr id="2050" name="Picture 2" descr="Resultado de imagen para motor">
            <a:extLst>
              <a:ext uri="{FF2B5EF4-FFF2-40B4-BE49-F238E27FC236}">
                <a16:creationId xmlns:a16="http://schemas.microsoft.com/office/drawing/2014/main" id="{995D35F6-F45D-46C2-BDAA-63C60E9FC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149" y="1722263"/>
            <a:ext cx="1683151" cy="1122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brazo robotico">
            <a:extLst>
              <a:ext uri="{FF2B5EF4-FFF2-40B4-BE49-F238E27FC236}">
                <a16:creationId xmlns:a16="http://schemas.microsoft.com/office/drawing/2014/main" id="{AE24FDC1-C07F-41C3-8EE5-82EC0E278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703" y="1462313"/>
            <a:ext cx="1683151" cy="168315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8F367294-FE38-4AAB-9260-30EA9327557A}"/>
              </a:ext>
            </a:extLst>
          </p:cNvPr>
          <p:cNvSpPr/>
          <p:nvPr/>
        </p:nvSpPr>
        <p:spPr>
          <a:xfrm>
            <a:off x="4161039" y="2064603"/>
            <a:ext cx="2314575" cy="478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9CA144B-903B-4627-8498-DBD8A066AFAE}"/>
              </a:ext>
            </a:extLst>
          </p:cNvPr>
          <p:cNvSpPr txBox="1"/>
          <p:nvPr/>
        </p:nvSpPr>
        <p:spPr>
          <a:xfrm>
            <a:off x="342901" y="3175595"/>
            <a:ext cx="11201626" cy="1569660"/>
          </a:xfrm>
          <a:prstGeom prst="rect">
            <a:avLst/>
          </a:prstGeom>
          <a:noFill/>
        </p:spPr>
        <p:txBody>
          <a:bodyPr wrap="square" rtlCol="0">
            <a:spAutoFit/>
          </a:bodyPr>
          <a:lstStyle/>
          <a:p>
            <a:pPr algn="just"/>
            <a:r>
              <a:rPr lang="es-PA" sz="1600" dirty="0"/>
              <a:t>Un ejemplo común de actuador es el motor eléctrico. Dentro de un brazo robótico, el motor será el que ponga en movimiento el brazo en cualquiera de sus direcciones, mediante la rotación de su eje. Por supuesto, para que un motor gire, solo se necesita alimentar adecuadamente sus terminales, y esto sería suficiente si el motor hace girar sistemas simples, como una bomba hidráulica; sin embargo, en sistema de control mas avanzados como un brazo robótico, donde el motor debe girar de forma precisa, su alimentación debe ser proporcionada por algún tipo de sistema inteligente, que lo hará rotar de acuerdo a los requerimiento de la planta. Este sistema “inteligente” es llamado </a:t>
            </a:r>
            <a:r>
              <a:rPr lang="es-PA" sz="1600" b="1" i="1" u="sng" dirty="0"/>
              <a:t>controlador</a:t>
            </a:r>
            <a:r>
              <a:rPr lang="es-PA" sz="1600" dirty="0"/>
              <a:t>.</a:t>
            </a:r>
          </a:p>
        </p:txBody>
      </p:sp>
      <p:sp>
        <p:nvSpPr>
          <p:cNvPr id="9" name="Title 1">
            <a:extLst>
              <a:ext uri="{FF2B5EF4-FFF2-40B4-BE49-F238E27FC236}">
                <a16:creationId xmlns:a16="http://schemas.microsoft.com/office/drawing/2014/main" id="{7B3961BB-42FB-42B1-B3ED-6E5784B8005A}"/>
              </a:ext>
            </a:extLst>
          </p:cNvPr>
          <p:cNvSpPr txBox="1">
            <a:spLocks/>
          </p:cNvSpPr>
          <p:nvPr/>
        </p:nvSpPr>
        <p:spPr>
          <a:xfrm>
            <a:off x="715905" y="4952085"/>
            <a:ext cx="10654005" cy="767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PA"/>
              <a:t>Controlador</a:t>
            </a:r>
            <a:endParaRPr lang="en-US" dirty="0"/>
          </a:p>
        </p:txBody>
      </p:sp>
      <p:sp>
        <p:nvSpPr>
          <p:cNvPr id="10" name="TextBox 9">
            <a:extLst>
              <a:ext uri="{FF2B5EF4-FFF2-40B4-BE49-F238E27FC236}">
                <a16:creationId xmlns:a16="http://schemas.microsoft.com/office/drawing/2014/main" id="{BCA722AE-7221-407D-BE9A-87E1C0C7E61B}"/>
              </a:ext>
            </a:extLst>
          </p:cNvPr>
          <p:cNvSpPr txBox="1"/>
          <p:nvPr/>
        </p:nvSpPr>
        <p:spPr>
          <a:xfrm>
            <a:off x="490265" y="5813219"/>
            <a:ext cx="11054262" cy="830997"/>
          </a:xfrm>
          <a:prstGeom prst="rect">
            <a:avLst/>
          </a:prstGeom>
          <a:noFill/>
        </p:spPr>
        <p:txBody>
          <a:bodyPr wrap="square" rtlCol="0">
            <a:spAutoFit/>
          </a:bodyPr>
          <a:lstStyle/>
          <a:p>
            <a:pPr algn="just"/>
            <a:r>
              <a:rPr lang="es-PA" sz="1600" dirty="0"/>
              <a:t>Un controlador es la parte del sistema de control encargado de tomar decisiones y corregir problemas en tiempo real, mediante el calculo continuo de acciones a partir de señales medidas o estimaciones de la misma. Es comúnmente un segmento de código de programación, aunque anteriormente eran complejos sistemas electrónicos que cumplían la misma función.</a:t>
            </a:r>
            <a:endParaRPr lang="en-US" sz="1600" dirty="0"/>
          </a:p>
        </p:txBody>
      </p:sp>
    </p:spTree>
    <p:extLst>
      <p:ext uri="{BB962C8B-B14F-4D97-AF65-F5344CB8AC3E}">
        <p14:creationId xmlns:p14="http://schemas.microsoft.com/office/powerpoint/2010/main" val="39256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E156-8ADB-4002-946E-025D32B71A8E}"/>
              </a:ext>
            </a:extLst>
          </p:cNvPr>
          <p:cNvSpPr>
            <a:spLocks noGrp="1"/>
          </p:cNvSpPr>
          <p:nvPr>
            <p:ph type="title"/>
          </p:nvPr>
        </p:nvSpPr>
        <p:spPr>
          <a:xfrm>
            <a:off x="838200" y="249716"/>
            <a:ext cx="10515600" cy="691318"/>
          </a:xfrm>
        </p:spPr>
        <p:txBody>
          <a:bodyPr>
            <a:normAutofit fontScale="90000"/>
          </a:bodyPr>
          <a:lstStyle/>
          <a:p>
            <a:pPr algn="ctr"/>
            <a:r>
              <a:rPr lang="es-PA" dirty="0"/>
              <a:t>Sistema de control</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FE924EC-167D-48FE-9361-104ABED55FFA}"/>
                  </a:ext>
                </a:extLst>
              </p:cNvPr>
              <p:cNvSpPr/>
              <p:nvPr/>
            </p:nvSpPr>
            <p:spPr>
              <a:xfrm>
                <a:off x="366943" y="877461"/>
                <a:ext cx="11458113" cy="4524315"/>
              </a:xfrm>
              <a:prstGeom prst="rect">
                <a:avLst/>
              </a:prstGeom>
            </p:spPr>
            <p:txBody>
              <a:bodyPr wrap="square">
                <a:spAutoFit/>
              </a:bodyPr>
              <a:lstStyle/>
              <a:p>
                <a:pPr algn="just"/>
                <a:r>
                  <a:rPr lang="es-PA" sz="1600" dirty="0"/>
                  <a:t>Como se pudo haber notado, cada una de las partes de un sistema de control que se acaban de explicar, independientemente de su naturaleza, poseen 3 características:</a:t>
                </a:r>
              </a:p>
              <a:p>
                <a:pPr marL="285750" indent="-285750" algn="just">
                  <a:buFont typeface="Arial" panose="020B0604020202020204" pitchFamily="34" charset="0"/>
                  <a:buChar char="•"/>
                </a:pPr>
                <a:r>
                  <a:rPr lang="es-PA" sz="1600" dirty="0"/>
                  <a:t>Entradas: Serán aquellas variables que sirvan de referencia, para cambiar un comportamiento o ejecutar una acción.</a:t>
                </a:r>
              </a:p>
              <a:p>
                <a:pPr marL="285750" indent="-285750" algn="just">
                  <a:buFont typeface="Arial" panose="020B0604020202020204" pitchFamily="34" charset="0"/>
                  <a:buChar char="•"/>
                </a:pPr>
                <a:r>
                  <a:rPr lang="es-PA" sz="1600" dirty="0"/>
                  <a:t>Parámetros de control: Son aquellos parámetros que definen el comportamiento del sistema, tal que al existir una “entrada” produzca una reacción o salida.</a:t>
                </a:r>
              </a:p>
              <a:p>
                <a:pPr marL="285750" indent="-285750" algn="just">
                  <a:buFont typeface="Arial" panose="020B0604020202020204" pitchFamily="34" charset="0"/>
                  <a:buChar char="•"/>
                </a:pPr>
                <a:r>
                  <a:rPr lang="es-PA" sz="1600" dirty="0"/>
                  <a:t>Salidas: Son las consecuencias o respuestas de un sistema, al aplicarse una entrada.</a:t>
                </a:r>
              </a:p>
              <a:p>
                <a:pPr marL="285750" indent="-285750" algn="just">
                  <a:buFont typeface="Arial" panose="020B0604020202020204" pitchFamily="34" charset="0"/>
                  <a:buChar char="•"/>
                </a:pPr>
                <a:endParaRPr lang="es-PA" sz="1600" dirty="0"/>
              </a:p>
              <a:p>
                <a:pPr algn="just"/>
                <a:r>
                  <a:rPr lang="es-PA" sz="1600" dirty="0"/>
                  <a:t>Estas definiciones no son nuevas para ninguno de ustedes. Observe el circuito RLC mostrado mas abajo. La entrada a este sistema es la fuente de voltaje variable </a:t>
                </a:r>
                <a14:m>
                  <m:oMath xmlns:m="http://schemas.openxmlformats.org/officeDocument/2006/math">
                    <m:sSub>
                      <m:sSubPr>
                        <m:ctrlPr>
                          <a:rPr lang="es-PA" sz="1600" i="1" dirty="0" smtClean="0">
                            <a:latin typeface="Cambria Math" panose="02040503050406030204" pitchFamily="18" charset="0"/>
                          </a:rPr>
                        </m:ctrlPr>
                      </m:sSubPr>
                      <m:e>
                        <m:r>
                          <a:rPr lang="es-PA" sz="1600" b="0" i="1" dirty="0" smtClean="0">
                            <a:latin typeface="Cambria Math" panose="02040503050406030204" pitchFamily="18" charset="0"/>
                          </a:rPr>
                          <m:t>𝑣</m:t>
                        </m:r>
                      </m:e>
                      <m:sub>
                        <m:r>
                          <a:rPr lang="es-PA" sz="1600" b="0" i="1" dirty="0" smtClean="0">
                            <a:latin typeface="Cambria Math" panose="02040503050406030204" pitchFamily="18" charset="0"/>
                          </a:rPr>
                          <m:t>𝑖</m:t>
                        </m:r>
                      </m:sub>
                    </m:sSub>
                    <m:d>
                      <m:dPr>
                        <m:ctrlPr>
                          <a:rPr lang="es-PA" sz="1600" i="1" dirty="0" smtClean="0">
                            <a:latin typeface="Cambria Math" panose="02040503050406030204" pitchFamily="18" charset="0"/>
                          </a:rPr>
                        </m:ctrlPr>
                      </m:dPr>
                      <m:e>
                        <m:r>
                          <a:rPr lang="es-PA" sz="1600" i="1" dirty="0" smtClean="0">
                            <a:latin typeface="Cambria Math" panose="02040503050406030204" pitchFamily="18" charset="0"/>
                          </a:rPr>
                          <m:t>𝑡</m:t>
                        </m:r>
                      </m:e>
                    </m:d>
                  </m:oMath>
                </a14:m>
                <a:r>
                  <a:rPr lang="es-PA" sz="1600" dirty="0"/>
                  <a:t>, y es su existencia la que causa una respuesta por parte del sistema; por otro lado, los parámetros de control son las constante R, L y C (Resistencia, Inductancia, Capacitancia), y son ellas las que representan al sistema, mediante el modelo matemático utilizado. Dependiendo de sus magnitudes, el sistema se comportará de diferente forma, pudiendo clasificarse como sistemas de primer orden, segundo orden, o incluso como </a:t>
                </a:r>
                <a:r>
                  <a:rPr lang="es-PA" sz="1600" dirty="0" err="1"/>
                  <a:t>sub-amortiguado</a:t>
                </a:r>
                <a:r>
                  <a:rPr lang="es-PA" sz="1600" dirty="0"/>
                  <a:t>, críticamente amortiguado, etc.; La salida será la respuesta observada o medida, donde en esté caso será el voltaje en la capacitancia, aunque también puede ser la corriente o voltaje en cualquiera de los otros elementos. Dicho de otra manera, podríamos redibujar este sistema eléctrico como un bloque cuya entrada es la señal de voltaje </a:t>
                </a:r>
                <a14:m>
                  <m:oMath xmlns:m="http://schemas.openxmlformats.org/officeDocument/2006/math">
                    <m:sSub>
                      <m:sSubPr>
                        <m:ctrlPr>
                          <a:rPr lang="es-PA" sz="1600" i="1" dirty="0">
                            <a:latin typeface="Cambria Math" panose="02040503050406030204" pitchFamily="18" charset="0"/>
                          </a:rPr>
                        </m:ctrlPr>
                      </m:sSubPr>
                      <m:e>
                        <m:r>
                          <a:rPr lang="es-PA" sz="1600" i="1" dirty="0">
                            <a:latin typeface="Cambria Math" panose="02040503050406030204" pitchFamily="18" charset="0"/>
                          </a:rPr>
                          <m:t>𝑣</m:t>
                        </m:r>
                      </m:e>
                      <m:sub>
                        <m:r>
                          <a:rPr lang="es-PA" sz="1600" i="1" dirty="0">
                            <a:latin typeface="Cambria Math" panose="02040503050406030204" pitchFamily="18" charset="0"/>
                          </a:rPr>
                          <m:t>𝑖</m:t>
                        </m:r>
                      </m:sub>
                    </m:sSub>
                    <m:d>
                      <m:dPr>
                        <m:ctrlPr>
                          <a:rPr lang="es-PA" sz="1600" i="1" dirty="0">
                            <a:latin typeface="Cambria Math" panose="02040503050406030204" pitchFamily="18" charset="0"/>
                          </a:rPr>
                        </m:ctrlPr>
                      </m:dPr>
                      <m:e>
                        <m:r>
                          <a:rPr lang="es-PA" sz="1600" i="1" dirty="0">
                            <a:latin typeface="Cambria Math" panose="02040503050406030204" pitchFamily="18" charset="0"/>
                          </a:rPr>
                          <m:t>𝑡</m:t>
                        </m:r>
                      </m:e>
                    </m:d>
                  </m:oMath>
                </a14:m>
                <a:r>
                  <a:rPr lang="en-US" sz="1600" dirty="0"/>
                  <a:t>, </a:t>
                </a:r>
                <a:r>
                  <a:rPr lang="en-US" sz="1600" dirty="0" err="1"/>
                  <a:t>su</a:t>
                </a:r>
                <a:r>
                  <a:rPr lang="en-US" sz="1600" dirty="0"/>
                  <a:t> Salida es la </a:t>
                </a:r>
                <a:r>
                  <a:rPr lang="es-PA" sz="1600" dirty="0"/>
                  <a:t>señal</a:t>
                </a:r>
                <a:r>
                  <a:rPr lang="en-US" sz="1600" dirty="0"/>
                  <a:t> </a:t>
                </a:r>
                <a14:m>
                  <m:oMath xmlns:m="http://schemas.openxmlformats.org/officeDocument/2006/math">
                    <m:sSub>
                      <m:sSubPr>
                        <m:ctrlPr>
                          <a:rPr lang="es-PA" sz="1600" i="1" dirty="0">
                            <a:latin typeface="Cambria Math" panose="02040503050406030204" pitchFamily="18" charset="0"/>
                          </a:rPr>
                        </m:ctrlPr>
                      </m:sSubPr>
                      <m:e>
                        <m:r>
                          <a:rPr lang="es-PA" sz="1600" i="1" dirty="0">
                            <a:latin typeface="Cambria Math" panose="02040503050406030204" pitchFamily="18" charset="0"/>
                          </a:rPr>
                          <m:t>𝑣</m:t>
                        </m:r>
                      </m:e>
                      <m:sub>
                        <m:r>
                          <a:rPr lang="es-PA" sz="1600" b="0" i="1" dirty="0" smtClean="0">
                            <a:latin typeface="Cambria Math" panose="02040503050406030204" pitchFamily="18" charset="0"/>
                          </a:rPr>
                          <m:t>𝐶</m:t>
                        </m:r>
                      </m:sub>
                    </m:sSub>
                    <m:d>
                      <m:dPr>
                        <m:ctrlPr>
                          <a:rPr lang="es-PA" sz="1600" i="1" dirty="0">
                            <a:latin typeface="Cambria Math" panose="02040503050406030204" pitchFamily="18" charset="0"/>
                          </a:rPr>
                        </m:ctrlPr>
                      </m:dPr>
                      <m:e>
                        <m:r>
                          <a:rPr lang="es-PA" sz="1600" i="1" dirty="0">
                            <a:latin typeface="Cambria Math" panose="02040503050406030204" pitchFamily="18" charset="0"/>
                          </a:rPr>
                          <m:t>𝑡</m:t>
                        </m:r>
                      </m:e>
                    </m:d>
                  </m:oMath>
                </a14:m>
                <a:r>
                  <a:rPr lang="en-US" sz="1600" dirty="0"/>
                  <a:t>, y dentro del </a:t>
                </a:r>
                <a:r>
                  <a:rPr lang="es-PA" sz="1600" dirty="0"/>
                  <a:t>bloque</a:t>
                </a:r>
                <a:r>
                  <a:rPr lang="en-US" sz="1600" dirty="0"/>
                  <a:t> </a:t>
                </a:r>
                <a:r>
                  <a:rPr lang="es-PA" sz="1600" dirty="0"/>
                  <a:t>encontramos el modelo matemático </a:t>
                </a:r>
                <a:r>
                  <a:rPr lang="en-US" sz="1600" dirty="0"/>
                  <a:t>que </a:t>
                </a:r>
                <a:r>
                  <a:rPr lang="es-PA" sz="1600" dirty="0"/>
                  <a:t>relaciona</a:t>
                </a:r>
                <a:r>
                  <a:rPr lang="en-US" sz="1600" dirty="0"/>
                  <a:t> a la </a:t>
                </a:r>
                <a:r>
                  <a:rPr lang="es-PA" sz="1600" dirty="0"/>
                  <a:t>salida</a:t>
                </a:r>
                <a:r>
                  <a:rPr lang="en-US" sz="1600" dirty="0"/>
                  <a:t> con la entrada.</a:t>
                </a:r>
              </a:p>
              <a:p>
                <a:endParaRPr lang="en-US" sz="1600" dirty="0"/>
              </a:p>
              <a:p>
                <a:endParaRPr lang="es-PA" sz="1600" dirty="0"/>
              </a:p>
            </p:txBody>
          </p:sp>
        </mc:Choice>
        <mc:Fallback xmlns="">
          <p:sp>
            <p:nvSpPr>
              <p:cNvPr id="4" name="Rectangle 3">
                <a:extLst>
                  <a:ext uri="{FF2B5EF4-FFF2-40B4-BE49-F238E27FC236}">
                    <a16:creationId xmlns:a16="http://schemas.microsoft.com/office/drawing/2014/main" id="{DFE924EC-167D-48FE-9361-104ABED55FFA}"/>
                  </a:ext>
                </a:extLst>
              </p:cNvPr>
              <p:cNvSpPr>
                <a:spLocks noRot="1" noChangeAspect="1" noMove="1" noResize="1" noEditPoints="1" noAdjustHandles="1" noChangeArrowheads="1" noChangeShapeType="1" noTextEdit="1"/>
              </p:cNvSpPr>
              <p:nvPr/>
            </p:nvSpPr>
            <p:spPr>
              <a:xfrm>
                <a:off x="366943" y="877461"/>
                <a:ext cx="11458113" cy="4524315"/>
              </a:xfrm>
              <a:prstGeom prst="rect">
                <a:avLst/>
              </a:prstGeom>
              <a:blipFill>
                <a:blip r:embed="rId2"/>
                <a:stretch>
                  <a:fillRect l="-266" t="-404" r="-266"/>
                </a:stretch>
              </a:blipFill>
            </p:spPr>
            <p:txBody>
              <a:bodyPr/>
              <a:lstStyle/>
              <a:p>
                <a:r>
                  <a:rPr lang="en-US">
                    <a:noFill/>
                  </a:rPr>
                  <a:t> </a:t>
                </a:r>
              </a:p>
            </p:txBody>
          </p:sp>
        </mc:Fallback>
      </mc:AlternateContent>
      <p:pic>
        <p:nvPicPr>
          <p:cNvPr id="4098" name="Picture 2" descr="Resultado de imagen para circuito RLC">
            <a:extLst>
              <a:ext uri="{FF2B5EF4-FFF2-40B4-BE49-F238E27FC236}">
                <a16:creationId xmlns:a16="http://schemas.microsoft.com/office/drawing/2014/main" id="{EE0F5F66-A86D-4B77-A411-42C3883BA6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56"/>
          <a:stretch/>
        </p:blipFill>
        <p:spPr bwMode="auto">
          <a:xfrm>
            <a:off x="719867" y="4954532"/>
            <a:ext cx="3665961" cy="154953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7919DD2-BCCB-4469-93B9-3DE2CB1CD060}"/>
              </a:ext>
            </a:extLst>
          </p:cNvPr>
          <p:cNvGrpSpPr/>
          <p:nvPr/>
        </p:nvGrpSpPr>
        <p:grpSpPr>
          <a:xfrm>
            <a:off x="6085546" y="5308847"/>
            <a:ext cx="5204517" cy="973533"/>
            <a:chOff x="6004102" y="5007006"/>
            <a:chExt cx="5204517" cy="973533"/>
          </a:xfrm>
        </p:grpSpPr>
        <p:sp>
          <p:nvSpPr>
            <p:cNvPr id="5" name="Rectangle 4">
              <a:extLst>
                <a:ext uri="{FF2B5EF4-FFF2-40B4-BE49-F238E27FC236}">
                  <a16:creationId xmlns:a16="http://schemas.microsoft.com/office/drawing/2014/main" id="{7D28AF3C-5790-401B-80BE-18AFA52FEB1F}"/>
                </a:ext>
              </a:extLst>
            </p:cNvPr>
            <p:cNvSpPr/>
            <p:nvPr/>
          </p:nvSpPr>
          <p:spPr>
            <a:xfrm>
              <a:off x="7510509" y="5007006"/>
              <a:ext cx="2068497" cy="973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2FCDDD-6DE0-4382-A5B8-5EE05D25CE4D}"/>
                </a:ext>
              </a:extLst>
            </p:cNvPr>
            <p:cNvSpPr txBox="1"/>
            <p:nvPr/>
          </p:nvSpPr>
          <p:spPr>
            <a:xfrm>
              <a:off x="7510509" y="5076497"/>
              <a:ext cx="2068497" cy="830997"/>
            </a:xfrm>
            <a:prstGeom prst="rect">
              <a:avLst/>
            </a:prstGeom>
            <a:noFill/>
          </p:spPr>
          <p:txBody>
            <a:bodyPr wrap="square" rtlCol="0">
              <a:spAutoFit/>
            </a:bodyPr>
            <a:lstStyle/>
            <a:p>
              <a:pPr algn="ctr"/>
              <a:r>
                <a:rPr lang="es-PA" sz="1600" dirty="0"/>
                <a:t>Modelo matemático del sistema RLC.</a:t>
              </a:r>
            </a:p>
            <a:p>
              <a:pPr algn="ctr"/>
              <a:r>
                <a:rPr lang="es-PA" sz="1400" dirty="0"/>
                <a:t>Parámetros de control</a:t>
              </a:r>
              <a:endParaRPr lang="en-US" sz="1400" dirty="0"/>
            </a:p>
          </p:txBody>
        </p:sp>
        <p:sp>
          <p:nvSpPr>
            <p:cNvPr id="7" name="Arrow: Right 6">
              <a:extLst>
                <a:ext uri="{FF2B5EF4-FFF2-40B4-BE49-F238E27FC236}">
                  <a16:creationId xmlns:a16="http://schemas.microsoft.com/office/drawing/2014/main" id="{8C14E1D7-8CD9-410E-9485-D42F0D392CC7}"/>
                </a:ext>
              </a:extLst>
            </p:cNvPr>
            <p:cNvSpPr/>
            <p:nvPr/>
          </p:nvSpPr>
          <p:spPr>
            <a:xfrm>
              <a:off x="6649375" y="5359967"/>
              <a:ext cx="861134" cy="328707"/>
            </a:xfrm>
            <a:prstGeom prs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55B3745-D560-4FEB-8AA2-A2D8E477B9D7}"/>
                </a:ext>
              </a:extLst>
            </p:cNvPr>
            <p:cNvSpPr/>
            <p:nvPr/>
          </p:nvSpPr>
          <p:spPr>
            <a:xfrm>
              <a:off x="9579006" y="5329418"/>
              <a:ext cx="861134" cy="328707"/>
            </a:xfrm>
            <a:prstGeom prs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C9923E0-8E74-4430-80E9-4344CDFE3DE1}"/>
                    </a:ext>
                  </a:extLst>
                </p:cNvPr>
                <p:cNvSpPr/>
                <p:nvPr/>
              </p:nvSpPr>
              <p:spPr>
                <a:xfrm>
                  <a:off x="6004102" y="5359967"/>
                  <a:ext cx="7235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PA" i="1" dirty="0">
                                <a:latin typeface="Cambria Math" panose="02040503050406030204" pitchFamily="18" charset="0"/>
                              </a:rPr>
                            </m:ctrlPr>
                          </m:sSubPr>
                          <m:e>
                            <m:r>
                              <a:rPr lang="es-PA" i="1" dirty="0">
                                <a:latin typeface="Cambria Math" panose="02040503050406030204" pitchFamily="18" charset="0"/>
                              </a:rPr>
                              <m:t>𝑣</m:t>
                            </m:r>
                          </m:e>
                          <m:sub>
                            <m:r>
                              <a:rPr lang="es-PA" i="1" dirty="0">
                                <a:latin typeface="Cambria Math" panose="02040503050406030204" pitchFamily="18" charset="0"/>
                              </a:rPr>
                              <m:t>𝑖</m:t>
                            </m:r>
                          </m:sub>
                        </m:sSub>
                        <m:d>
                          <m:dPr>
                            <m:ctrlPr>
                              <a:rPr lang="es-PA" i="1" dirty="0">
                                <a:latin typeface="Cambria Math" panose="02040503050406030204" pitchFamily="18" charset="0"/>
                              </a:rPr>
                            </m:ctrlPr>
                          </m:dPr>
                          <m:e>
                            <m:r>
                              <a:rPr lang="es-PA" i="1" dirty="0">
                                <a:latin typeface="Cambria Math" panose="02040503050406030204" pitchFamily="18" charset="0"/>
                              </a:rPr>
                              <m:t>𝑡</m:t>
                            </m:r>
                          </m:e>
                        </m:d>
                      </m:oMath>
                    </m:oMathPara>
                  </a14:m>
                  <a:endParaRPr lang="en-US" dirty="0"/>
                </a:p>
              </p:txBody>
            </p:sp>
          </mc:Choice>
          <mc:Fallback xmlns="">
            <p:sp>
              <p:nvSpPr>
                <p:cNvPr id="8" name="Rectangle 7">
                  <a:extLst>
                    <a:ext uri="{FF2B5EF4-FFF2-40B4-BE49-F238E27FC236}">
                      <a16:creationId xmlns:a16="http://schemas.microsoft.com/office/drawing/2014/main" id="{1C9923E0-8E74-4430-80E9-4344CDFE3DE1}"/>
                    </a:ext>
                  </a:extLst>
                </p:cNvPr>
                <p:cNvSpPr>
                  <a:spLocks noRot="1" noChangeAspect="1" noMove="1" noResize="1" noEditPoints="1" noAdjustHandles="1" noChangeArrowheads="1" noChangeShapeType="1" noTextEdit="1"/>
                </p:cNvSpPr>
                <p:nvPr/>
              </p:nvSpPr>
              <p:spPr>
                <a:xfrm>
                  <a:off x="6004102" y="5359967"/>
                  <a:ext cx="723596"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1784512-2E64-400A-8A46-A02AF8591309}"/>
                    </a:ext>
                  </a:extLst>
                </p:cNvPr>
                <p:cNvSpPr/>
                <p:nvPr/>
              </p:nvSpPr>
              <p:spPr>
                <a:xfrm>
                  <a:off x="10440140" y="5309105"/>
                  <a:ext cx="7684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PA" i="1" dirty="0" smtClean="0">
                                <a:latin typeface="Cambria Math" panose="02040503050406030204" pitchFamily="18" charset="0"/>
                              </a:rPr>
                            </m:ctrlPr>
                          </m:sSubPr>
                          <m:e>
                            <m:r>
                              <a:rPr lang="es-PA" i="1" dirty="0">
                                <a:latin typeface="Cambria Math" panose="02040503050406030204" pitchFamily="18" charset="0"/>
                              </a:rPr>
                              <m:t>𝑣</m:t>
                            </m:r>
                          </m:e>
                          <m:sub>
                            <m:r>
                              <a:rPr lang="es-PA" b="0" i="1" dirty="0" smtClean="0">
                                <a:latin typeface="Cambria Math" panose="02040503050406030204" pitchFamily="18" charset="0"/>
                              </a:rPr>
                              <m:t>𝐶</m:t>
                            </m:r>
                          </m:sub>
                        </m:sSub>
                        <m:d>
                          <m:dPr>
                            <m:ctrlPr>
                              <a:rPr lang="es-PA" i="1" dirty="0">
                                <a:latin typeface="Cambria Math" panose="02040503050406030204" pitchFamily="18" charset="0"/>
                              </a:rPr>
                            </m:ctrlPr>
                          </m:dPr>
                          <m:e>
                            <m:r>
                              <a:rPr lang="es-PA" i="1" dirty="0">
                                <a:latin typeface="Cambria Math" panose="02040503050406030204" pitchFamily="18" charset="0"/>
                              </a:rPr>
                              <m:t>𝑡</m:t>
                            </m:r>
                          </m:e>
                        </m:d>
                      </m:oMath>
                    </m:oMathPara>
                  </a14:m>
                  <a:endParaRPr lang="en-US" dirty="0"/>
                </a:p>
              </p:txBody>
            </p:sp>
          </mc:Choice>
          <mc:Fallback xmlns="">
            <p:sp>
              <p:nvSpPr>
                <p:cNvPr id="11" name="Rectangle 10">
                  <a:extLst>
                    <a:ext uri="{FF2B5EF4-FFF2-40B4-BE49-F238E27FC236}">
                      <a16:creationId xmlns:a16="http://schemas.microsoft.com/office/drawing/2014/main" id="{F1784512-2E64-400A-8A46-A02AF8591309}"/>
                    </a:ext>
                  </a:extLst>
                </p:cNvPr>
                <p:cNvSpPr>
                  <a:spLocks noRot="1" noChangeAspect="1" noMove="1" noResize="1" noEditPoints="1" noAdjustHandles="1" noChangeArrowheads="1" noChangeShapeType="1" noTextEdit="1"/>
                </p:cNvSpPr>
                <p:nvPr/>
              </p:nvSpPr>
              <p:spPr>
                <a:xfrm>
                  <a:off x="10440140" y="5309105"/>
                  <a:ext cx="768479" cy="369332"/>
                </a:xfrm>
                <a:prstGeom prst="rect">
                  <a:avLst/>
                </a:prstGeom>
                <a:blipFill>
                  <a:blip r:embed="rId5"/>
                  <a:stretch>
                    <a:fillRect/>
                  </a:stretch>
                </a:blipFill>
              </p:spPr>
              <p:txBody>
                <a:bodyPr/>
                <a:lstStyle/>
                <a:p>
                  <a:r>
                    <a:rPr lang="en-US">
                      <a:noFill/>
                    </a:rPr>
                    <a:t> </a:t>
                  </a:r>
                </a:p>
              </p:txBody>
            </p:sp>
          </mc:Fallback>
        </mc:AlternateContent>
      </p:grpSp>
      <p:cxnSp>
        <p:nvCxnSpPr>
          <p:cNvPr id="14" name="Connector: Curved 13">
            <a:extLst>
              <a:ext uri="{FF2B5EF4-FFF2-40B4-BE49-F238E27FC236}">
                <a16:creationId xmlns:a16="http://schemas.microsoft.com/office/drawing/2014/main" id="{AB79147B-EFD8-49CD-832E-28B39415DFE3}"/>
              </a:ext>
            </a:extLst>
          </p:cNvPr>
          <p:cNvCxnSpPr/>
          <p:nvPr/>
        </p:nvCxnSpPr>
        <p:spPr>
          <a:xfrm rot="5400000" flipH="1" flipV="1">
            <a:off x="5979024" y="6036575"/>
            <a:ext cx="485456" cy="3728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81CC95B2-00BE-48B8-8376-7C8F1E119808}"/>
              </a:ext>
            </a:extLst>
          </p:cNvPr>
          <p:cNvCxnSpPr/>
          <p:nvPr/>
        </p:nvCxnSpPr>
        <p:spPr>
          <a:xfrm rot="5400000" flipH="1" flipV="1">
            <a:off x="10500025" y="6036575"/>
            <a:ext cx="485456" cy="3728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83070C6C-FCD2-4FE2-ABB2-43D7BD491C61}"/>
              </a:ext>
            </a:extLst>
          </p:cNvPr>
          <p:cNvCxnSpPr>
            <a:cxnSpLocks/>
          </p:cNvCxnSpPr>
          <p:nvPr/>
        </p:nvCxnSpPr>
        <p:spPr>
          <a:xfrm rot="5400000" flipH="1" flipV="1">
            <a:off x="8054545" y="6287825"/>
            <a:ext cx="323591" cy="3173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484D11-1D17-4DBA-BD28-7BEB62E616F6}"/>
              </a:ext>
            </a:extLst>
          </p:cNvPr>
          <p:cNvSpPr txBox="1"/>
          <p:nvPr/>
        </p:nvSpPr>
        <p:spPr>
          <a:xfrm>
            <a:off x="5317162" y="6454395"/>
            <a:ext cx="1413657" cy="307777"/>
          </a:xfrm>
          <a:prstGeom prst="rect">
            <a:avLst/>
          </a:prstGeom>
          <a:noFill/>
        </p:spPr>
        <p:txBody>
          <a:bodyPr wrap="none" rtlCol="0">
            <a:spAutoFit/>
          </a:bodyPr>
          <a:lstStyle/>
          <a:p>
            <a:r>
              <a:rPr lang="es-PA" sz="1400" dirty="0"/>
              <a:t>Señal de entrada</a:t>
            </a:r>
          </a:p>
        </p:txBody>
      </p:sp>
      <p:sp>
        <p:nvSpPr>
          <p:cNvPr id="20" name="TextBox 19">
            <a:extLst>
              <a:ext uri="{FF2B5EF4-FFF2-40B4-BE49-F238E27FC236}">
                <a16:creationId xmlns:a16="http://schemas.microsoft.com/office/drawing/2014/main" id="{D581378F-EC61-494C-9D7B-52DDCD0BD5CC}"/>
              </a:ext>
            </a:extLst>
          </p:cNvPr>
          <p:cNvSpPr txBox="1"/>
          <p:nvPr/>
        </p:nvSpPr>
        <p:spPr>
          <a:xfrm>
            <a:off x="9849493" y="6465734"/>
            <a:ext cx="1265090" cy="307777"/>
          </a:xfrm>
          <a:prstGeom prst="rect">
            <a:avLst/>
          </a:prstGeom>
          <a:noFill/>
        </p:spPr>
        <p:txBody>
          <a:bodyPr wrap="none" rtlCol="0">
            <a:spAutoFit/>
          </a:bodyPr>
          <a:lstStyle/>
          <a:p>
            <a:r>
              <a:rPr lang="es-PA" sz="1400" dirty="0"/>
              <a:t>Señal de salida</a:t>
            </a:r>
          </a:p>
        </p:txBody>
      </p:sp>
      <p:sp>
        <p:nvSpPr>
          <p:cNvPr id="21" name="TextBox 20">
            <a:extLst>
              <a:ext uri="{FF2B5EF4-FFF2-40B4-BE49-F238E27FC236}">
                <a16:creationId xmlns:a16="http://schemas.microsoft.com/office/drawing/2014/main" id="{C89CD4F0-51C9-441F-BF6F-209C991958D7}"/>
              </a:ext>
            </a:extLst>
          </p:cNvPr>
          <p:cNvSpPr txBox="1"/>
          <p:nvPr/>
        </p:nvSpPr>
        <p:spPr>
          <a:xfrm>
            <a:off x="7276404" y="6542412"/>
            <a:ext cx="1562544" cy="307777"/>
          </a:xfrm>
          <a:prstGeom prst="rect">
            <a:avLst/>
          </a:prstGeom>
          <a:noFill/>
        </p:spPr>
        <p:txBody>
          <a:bodyPr wrap="none" rtlCol="0">
            <a:spAutoFit/>
          </a:bodyPr>
          <a:lstStyle/>
          <a:p>
            <a:r>
              <a:rPr lang="es-PA" sz="1400" dirty="0"/>
              <a:t>Bloque del sistema</a:t>
            </a:r>
          </a:p>
        </p:txBody>
      </p:sp>
    </p:spTree>
    <p:extLst>
      <p:ext uri="{BB962C8B-B14F-4D97-AF65-F5344CB8AC3E}">
        <p14:creationId xmlns:p14="http://schemas.microsoft.com/office/powerpoint/2010/main" val="388522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44BB9E-15F0-445C-87E1-DAE8B90E114E}"/>
              </a:ext>
            </a:extLst>
          </p:cNvPr>
          <p:cNvSpPr>
            <a:spLocks noGrp="1"/>
          </p:cNvSpPr>
          <p:nvPr>
            <p:ph type="title"/>
          </p:nvPr>
        </p:nvSpPr>
        <p:spPr>
          <a:xfrm>
            <a:off x="838200" y="107674"/>
            <a:ext cx="10515600" cy="682440"/>
          </a:xfrm>
        </p:spPr>
        <p:txBody>
          <a:bodyPr>
            <a:normAutofit fontScale="90000"/>
          </a:bodyPr>
          <a:lstStyle/>
          <a:p>
            <a:pPr algn="ctr"/>
            <a:r>
              <a:rPr lang="es-PA" dirty="0"/>
              <a:t>Tipos de lazos en un sistema de control</a:t>
            </a:r>
            <a:endParaRPr lang="en-US" dirty="0"/>
          </a:p>
        </p:txBody>
      </p:sp>
      <p:sp>
        <p:nvSpPr>
          <p:cNvPr id="5" name="TextBox 4">
            <a:extLst>
              <a:ext uri="{FF2B5EF4-FFF2-40B4-BE49-F238E27FC236}">
                <a16:creationId xmlns:a16="http://schemas.microsoft.com/office/drawing/2014/main" id="{6180047D-FA75-40DC-B519-BED8EBCAFB0F}"/>
              </a:ext>
            </a:extLst>
          </p:cNvPr>
          <p:cNvSpPr txBox="1"/>
          <p:nvPr/>
        </p:nvSpPr>
        <p:spPr>
          <a:xfrm>
            <a:off x="426128" y="967666"/>
            <a:ext cx="11390051" cy="830997"/>
          </a:xfrm>
          <a:prstGeom prst="rect">
            <a:avLst/>
          </a:prstGeom>
          <a:noFill/>
        </p:spPr>
        <p:txBody>
          <a:bodyPr wrap="square" rtlCol="0">
            <a:spAutoFit/>
          </a:bodyPr>
          <a:lstStyle/>
          <a:p>
            <a:pPr algn="just"/>
            <a:r>
              <a:rPr lang="es-PA" sz="1600" dirty="0"/>
              <a:t>Dependiendo de su configuración o lazo, un sistema de control de clasifica en:</a:t>
            </a:r>
          </a:p>
          <a:p>
            <a:pPr marL="342900" indent="-342900" algn="just">
              <a:buFont typeface="+mj-lt"/>
              <a:buAutoNum type="arabicPeriod"/>
            </a:pPr>
            <a:r>
              <a:rPr lang="es-PA" sz="1600" dirty="0"/>
              <a:t>Sistema de control en lazo cerrado: Un sistema de control será en lazo cerrado, si la acción de control es </a:t>
            </a:r>
            <a:r>
              <a:rPr lang="es-PA" sz="1600" u="sng" dirty="0"/>
              <a:t>dependiente</a:t>
            </a:r>
            <a:r>
              <a:rPr lang="es-PA" sz="1600" dirty="0"/>
              <a:t> de la salida física del sistema. Es justamente la consideración de la señal proveniente del sensor la que clasifica al sistema en lazo cerrado. </a:t>
            </a:r>
          </a:p>
        </p:txBody>
      </p:sp>
      <p:sp>
        <p:nvSpPr>
          <p:cNvPr id="8" name="Rectangle 7">
            <a:extLst>
              <a:ext uri="{FF2B5EF4-FFF2-40B4-BE49-F238E27FC236}">
                <a16:creationId xmlns:a16="http://schemas.microsoft.com/office/drawing/2014/main" id="{B79971D8-D924-436E-8870-0121D6537AE7}"/>
              </a:ext>
            </a:extLst>
          </p:cNvPr>
          <p:cNvSpPr/>
          <p:nvPr/>
        </p:nvSpPr>
        <p:spPr>
          <a:xfrm>
            <a:off x="426128" y="3822612"/>
            <a:ext cx="11390050" cy="3046988"/>
          </a:xfrm>
          <a:prstGeom prst="rect">
            <a:avLst/>
          </a:prstGeom>
        </p:spPr>
        <p:txBody>
          <a:bodyPr wrap="square">
            <a:spAutoFit/>
          </a:bodyPr>
          <a:lstStyle/>
          <a:p>
            <a:pPr algn="just"/>
            <a:r>
              <a:rPr lang="es-PA" sz="1600" dirty="0"/>
              <a:t>Dentro del diagrama se puede ver lo siguiente:</a:t>
            </a:r>
          </a:p>
          <a:p>
            <a:pPr marL="342900" indent="-342900" algn="just">
              <a:buFont typeface="+mj-lt"/>
              <a:buAutoNum type="alphaLcParenR"/>
            </a:pPr>
            <a:r>
              <a:rPr lang="es-PA" sz="1600" b="1" i="1" u="sng" dirty="0"/>
              <a:t>Error</a:t>
            </a:r>
            <a:r>
              <a:rPr lang="es-PA" sz="1600" dirty="0"/>
              <a:t>: la señal de error dentro de un sistema de control en lazo cerrado, será la diferencia entre la señal de </a:t>
            </a:r>
            <a:r>
              <a:rPr lang="es-PA" sz="1600" b="1" i="1" u="sng" dirty="0"/>
              <a:t>entrada</a:t>
            </a:r>
            <a:r>
              <a:rPr lang="es-PA" sz="1600" dirty="0"/>
              <a:t> ‘’a dicho sistema y la señal de realimentación dado por el sensor. La señal de error de  acuerdo al diagrama, será la entrada al bloque del controlador, y es justamente la función del controlador la de reducir la señal de error en el menor tiempo posible.</a:t>
            </a:r>
          </a:p>
          <a:p>
            <a:pPr marL="342900" indent="-342900" algn="just">
              <a:buFont typeface="+mj-lt"/>
              <a:buAutoNum type="alphaLcParenR"/>
            </a:pPr>
            <a:r>
              <a:rPr lang="es-PA" sz="1600" b="1" i="1" u="sng" dirty="0"/>
              <a:t>La variable manipulada o acción de control: </a:t>
            </a:r>
            <a:r>
              <a:rPr lang="es-PA" sz="1600" dirty="0"/>
              <a:t>es la señal modificada directamente por el controlador en respuesta a la señal de error, y que sirve de entrada al actuador (recuerde el caso del brazo robótico).</a:t>
            </a:r>
          </a:p>
          <a:p>
            <a:pPr marL="342900" indent="-342900" algn="just">
              <a:buFont typeface="+mj-lt"/>
              <a:buAutoNum type="alphaLcParenR"/>
            </a:pPr>
            <a:r>
              <a:rPr lang="es-PA" sz="1600" b="1" i="1" u="sng" dirty="0"/>
              <a:t>La variable controlada</a:t>
            </a:r>
            <a:r>
              <a:rPr lang="es-PA" sz="1600" dirty="0"/>
              <a:t>: es la señal que se está tratando de ``CONTROLAR’’ dentro del sistema es decir, la </a:t>
            </a:r>
            <a:r>
              <a:rPr lang="es-PA" sz="1600" b="1" i="1" u="sng" dirty="0"/>
              <a:t>salida</a:t>
            </a:r>
            <a:r>
              <a:rPr lang="es-PA" sz="1600" dirty="0"/>
              <a:t>.</a:t>
            </a:r>
          </a:p>
          <a:p>
            <a:pPr marL="342900" indent="-342900" algn="just">
              <a:buFont typeface="+mj-lt"/>
              <a:buAutoNum type="alphaLcParenR"/>
            </a:pPr>
            <a:r>
              <a:rPr lang="es-PA" sz="1600" b="1" i="1" u="sng" dirty="0"/>
              <a:t>Perturbaciones</a:t>
            </a:r>
            <a:r>
              <a:rPr lang="es-PA" sz="1600" dirty="0"/>
              <a:t>: Por último, se conocerán como perturbaciones a aquellas señales externas que modifican de forma aleatoria el comportamiento normal de una planta.</a:t>
            </a:r>
          </a:p>
          <a:p>
            <a:pPr algn="just"/>
            <a:endParaRPr lang="es-PA" sz="1600" b="1" i="1" u="sng" dirty="0"/>
          </a:p>
          <a:p>
            <a:pPr algn="just"/>
            <a:r>
              <a:rPr lang="es-PA" sz="1600" dirty="0"/>
              <a:t>Tenga en mente que en algunos casos es difícil separar el actuador del proceso, ya que ambos están integrados en una misma estructura.</a:t>
            </a:r>
            <a:endParaRPr lang="es-PA" sz="1600" b="1" i="1" u="sng" dirty="0"/>
          </a:p>
        </p:txBody>
      </p:sp>
      <p:grpSp>
        <p:nvGrpSpPr>
          <p:cNvPr id="12" name="Group 11">
            <a:extLst>
              <a:ext uri="{FF2B5EF4-FFF2-40B4-BE49-F238E27FC236}">
                <a16:creationId xmlns:a16="http://schemas.microsoft.com/office/drawing/2014/main" id="{B5E50076-25BA-49EB-B765-D6F1D97352D3}"/>
              </a:ext>
            </a:extLst>
          </p:cNvPr>
          <p:cNvGrpSpPr/>
          <p:nvPr/>
        </p:nvGrpSpPr>
        <p:grpSpPr>
          <a:xfrm>
            <a:off x="4067036" y="1798663"/>
            <a:ext cx="4505454" cy="1901429"/>
            <a:chOff x="4067036" y="1798663"/>
            <a:chExt cx="4505454" cy="1901429"/>
          </a:xfrm>
        </p:grpSpPr>
        <p:grpSp>
          <p:nvGrpSpPr>
            <p:cNvPr id="10" name="Group 9">
              <a:extLst>
                <a:ext uri="{FF2B5EF4-FFF2-40B4-BE49-F238E27FC236}">
                  <a16:creationId xmlns:a16="http://schemas.microsoft.com/office/drawing/2014/main" id="{7418A259-8BD7-4933-AA3A-F661D88CB029}"/>
                </a:ext>
              </a:extLst>
            </p:cNvPr>
            <p:cNvGrpSpPr/>
            <p:nvPr/>
          </p:nvGrpSpPr>
          <p:grpSpPr>
            <a:xfrm>
              <a:off x="4067036" y="1798663"/>
              <a:ext cx="4057927" cy="1901429"/>
              <a:chOff x="4067036" y="1798663"/>
              <a:chExt cx="4057927" cy="1901429"/>
            </a:xfrm>
          </p:grpSpPr>
          <p:grpSp>
            <p:nvGrpSpPr>
              <p:cNvPr id="7" name="Group 6">
                <a:extLst>
                  <a:ext uri="{FF2B5EF4-FFF2-40B4-BE49-F238E27FC236}">
                    <a16:creationId xmlns:a16="http://schemas.microsoft.com/office/drawing/2014/main" id="{5938C977-D23C-4D7B-A3A3-97B6868E9392}"/>
                  </a:ext>
                </a:extLst>
              </p:cNvPr>
              <p:cNvGrpSpPr/>
              <p:nvPr/>
            </p:nvGrpSpPr>
            <p:grpSpPr>
              <a:xfrm>
                <a:off x="4067036" y="1798663"/>
                <a:ext cx="4057927" cy="1901429"/>
                <a:chOff x="2982063" y="2310598"/>
                <a:chExt cx="4057927" cy="1901429"/>
              </a:xfrm>
            </p:grpSpPr>
            <p:pic>
              <p:nvPicPr>
                <p:cNvPr id="1026" name="Picture 2" descr="Resultado de imagen para Sistema de control en lazo cerrado">
                  <a:extLst>
                    <a:ext uri="{FF2B5EF4-FFF2-40B4-BE49-F238E27FC236}">
                      <a16:creationId xmlns:a16="http://schemas.microsoft.com/office/drawing/2014/main" id="{560E20A6-E359-49F8-9576-5F9FEA689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063" y="2310598"/>
                  <a:ext cx="4057927" cy="19014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8B47331-1493-4698-B504-88218B49C650}"/>
                    </a:ext>
                  </a:extLst>
                </p:cNvPr>
                <p:cNvSpPr/>
                <p:nvPr/>
              </p:nvSpPr>
              <p:spPr>
                <a:xfrm>
                  <a:off x="4907663" y="3764131"/>
                  <a:ext cx="623125" cy="176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3" name="TextBox 2">
                  <a:extLst>
                    <a:ext uri="{FF2B5EF4-FFF2-40B4-BE49-F238E27FC236}">
                      <a16:creationId xmlns:a16="http://schemas.microsoft.com/office/drawing/2014/main" id="{C01AE407-E257-44BD-A23E-DD05B70AA325}"/>
                    </a:ext>
                  </a:extLst>
                </p:cNvPr>
                <p:cNvSpPr txBox="1"/>
                <p:nvPr/>
              </p:nvSpPr>
              <p:spPr>
                <a:xfrm>
                  <a:off x="4907663" y="3714032"/>
                  <a:ext cx="623125" cy="276999"/>
                </a:xfrm>
                <a:prstGeom prst="rect">
                  <a:avLst/>
                </a:prstGeom>
                <a:noFill/>
              </p:spPr>
              <p:txBody>
                <a:bodyPr wrap="square" rtlCol="0">
                  <a:spAutoFit/>
                </a:bodyPr>
                <a:lstStyle/>
                <a:p>
                  <a:r>
                    <a:rPr lang="es-PA" sz="1200" dirty="0"/>
                    <a:t>sensor</a:t>
                  </a:r>
                </a:p>
              </p:txBody>
            </p:sp>
          </p:grpSp>
          <p:sp>
            <p:nvSpPr>
              <p:cNvPr id="9" name="Rectangle 8">
                <a:extLst>
                  <a:ext uri="{FF2B5EF4-FFF2-40B4-BE49-F238E27FC236}">
                    <a16:creationId xmlns:a16="http://schemas.microsoft.com/office/drawing/2014/main" id="{B6A5B346-7315-4DA2-8236-CA2A5EEAF3DC}"/>
                  </a:ext>
                </a:extLst>
              </p:cNvPr>
              <p:cNvSpPr/>
              <p:nvPr/>
            </p:nvSpPr>
            <p:spPr>
              <a:xfrm>
                <a:off x="7679184" y="2343705"/>
                <a:ext cx="445779" cy="221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grpSp>
        <p:sp>
          <p:nvSpPr>
            <p:cNvPr id="11" name="TextBox 10">
              <a:extLst>
                <a:ext uri="{FF2B5EF4-FFF2-40B4-BE49-F238E27FC236}">
                  <a16:creationId xmlns:a16="http://schemas.microsoft.com/office/drawing/2014/main" id="{4FD610D4-8C6C-4B32-9F0B-E89C46E1A1E8}"/>
                </a:ext>
              </a:extLst>
            </p:cNvPr>
            <p:cNvSpPr txBox="1"/>
            <p:nvPr/>
          </p:nvSpPr>
          <p:spPr>
            <a:xfrm>
              <a:off x="8028751" y="2499763"/>
              <a:ext cx="543739" cy="276999"/>
            </a:xfrm>
            <a:prstGeom prst="rect">
              <a:avLst/>
            </a:prstGeom>
            <a:noFill/>
          </p:spPr>
          <p:txBody>
            <a:bodyPr wrap="none" rtlCol="0">
              <a:spAutoFit/>
            </a:bodyPr>
            <a:lstStyle/>
            <a:p>
              <a:r>
                <a:rPr lang="es-PA" sz="1200" dirty="0"/>
                <a:t>salida</a:t>
              </a:r>
            </a:p>
          </p:txBody>
        </p:sp>
      </p:grpSp>
    </p:spTree>
    <p:extLst>
      <p:ext uri="{BB962C8B-B14F-4D97-AF65-F5344CB8AC3E}">
        <p14:creationId xmlns:p14="http://schemas.microsoft.com/office/powerpoint/2010/main" val="411126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9A32A47-374B-4BF4-B24B-40CE8CEA13C9}"/>
              </a:ext>
            </a:extLst>
          </p:cNvPr>
          <p:cNvSpPr>
            <a:spLocks noGrp="1"/>
          </p:cNvSpPr>
          <p:nvPr>
            <p:ph type="title"/>
          </p:nvPr>
        </p:nvSpPr>
        <p:spPr>
          <a:xfrm>
            <a:off x="838200" y="107674"/>
            <a:ext cx="10515600" cy="682440"/>
          </a:xfrm>
        </p:spPr>
        <p:txBody>
          <a:bodyPr>
            <a:normAutofit fontScale="90000"/>
          </a:bodyPr>
          <a:lstStyle/>
          <a:p>
            <a:pPr algn="ctr"/>
            <a:r>
              <a:rPr lang="es-PA" dirty="0"/>
              <a:t>Tipos de lazos en un sistema de control</a:t>
            </a:r>
            <a:endParaRPr lang="en-US" dirty="0"/>
          </a:p>
        </p:txBody>
      </p:sp>
      <p:sp>
        <p:nvSpPr>
          <p:cNvPr id="5" name="TextBox 4">
            <a:extLst>
              <a:ext uri="{FF2B5EF4-FFF2-40B4-BE49-F238E27FC236}">
                <a16:creationId xmlns:a16="http://schemas.microsoft.com/office/drawing/2014/main" id="{D626C3FE-2F77-4F38-A40C-8A092D6175B7}"/>
              </a:ext>
            </a:extLst>
          </p:cNvPr>
          <p:cNvSpPr txBox="1"/>
          <p:nvPr/>
        </p:nvSpPr>
        <p:spPr>
          <a:xfrm>
            <a:off x="426129" y="740031"/>
            <a:ext cx="11390051" cy="584775"/>
          </a:xfrm>
          <a:prstGeom prst="rect">
            <a:avLst/>
          </a:prstGeom>
          <a:noFill/>
        </p:spPr>
        <p:txBody>
          <a:bodyPr wrap="square" rtlCol="0">
            <a:spAutoFit/>
          </a:bodyPr>
          <a:lstStyle/>
          <a:p>
            <a:pPr marL="342900" indent="-342900">
              <a:buFont typeface="+mj-lt"/>
              <a:buAutoNum type="arabicPeriod" startAt="2"/>
            </a:pPr>
            <a:r>
              <a:rPr lang="es-PA" sz="1600" dirty="0"/>
              <a:t>Sistema de control en lazo abierto: Un sistema de control será en lazo abierto, si la acción de control es </a:t>
            </a:r>
            <a:r>
              <a:rPr lang="es-PA" sz="1600" u="sng" dirty="0"/>
              <a:t>independiente</a:t>
            </a:r>
            <a:r>
              <a:rPr lang="es-PA" sz="1600" dirty="0"/>
              <a:t> de la salida física del sistema. En este lazo no se considera la medida de un sensor.</a:t>
            </a:r>
          </a:p>
        </p:txBody>
      </p:sp>
      <p:grpSp>
        <p:nvGrpSpPr>
          <p:cNvPr id="10" name="Group 9">
            <a:extLst>
              <a:ext uri="{FF2B5EF4-FFF2-40B4-BE49-F238E27FC236}">
                <a16:creationId xmlns:a16="http://schemas.microsoft.com/office/drawing/2014/main" id="{E67BFB50-616C-40B0-8A24-9C301E446071}"/>
              </a:ext>
            </a:extLst>
          </p:cNvPr>
          <p:cNvGrpSpPr/>
          <p:nvPr/>
        </p:nvGrpSpPr>
        <p:grpSpPr>
          <a:xfrm>
            <a:off x="2781300" y="1324806"/>
            <a:ext cx="5972175" cy="1143001"/>
            <a:chOff x="2781300" y="1729993"/>
            <a:chExt cx="5972175" cy="1143001"/>
          </a:xfrm>
        </p:grpSpPr>
        <p:pic>
          <p:nvPicPr>
            <p:cNvPr id="2050" name="Picture 2" descr="Resultado de imagen para Sistema de control en lazo abierto">
              <a:extLst>
                <a:ext uri="{FF2B5EF4-FFF2-40B4-BE49-F238E27FC236}">
                  <a16:creationId xmlns:a16="http://schemas.microsoft.com/office/drawing/2014/main" id="{B1F82D2A-38B7-4668-8F36-36522BE0EA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0" t="24431" r="3858" b="14962"/>
            <a:stretch/>
          </p:blipFill>
          <p:spPr bwMode="auto">
            <a:xfrm>
              <a:off x="2781300" y="1729993"/>
              <a:ext cx="5972175" cy="1143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EB1B6BF-A634-4FC7-B090-182DF39E80A5}"/>
                </a:ext>
              </a:extLst>
            </p:cNvPr>
            <p:cNvSpPr/>
            <p:nvPr/>
          </p:nvSpPr>
          <p:spPr>
            <a:xfrm>
              <a:off x="5353050" y="1914525"/>
              <a:ext cx="825808"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8" name="Rectangle 7">
              <a:extLst>
                <a:ext uri="{FF2B5EF4-FFF2-40B4-BE49-F238E27FC236}">
                  <a16:creationId xmlns:a16="http://schemas.microsoft.com/office/drawing/2014/main" id="{C0F9DE4D-47A0-490D-98A7-F392181DB405}"/>
                </a:ext>
              </a:extLst>
            </p:cNvPr>
            <p:cNvSpPr/>
            <p:nvPr/>
          </p:nvSpPr>
          <p:spPr>
            <a:xfrm>
              <a:off x="4111656" y="1914525"/>
              <a:ext cx="825808"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9" name="Rectangle 8">
              <a:extLst>
                <a:ext uri="{FF2B5EF4-FFF2-40B4-BE49-F238E27FC236}">
                  <a16:creationId xmlns:a16="http://schemas.microsoft.com/office/drawing/2014/main" id="{1B691817-7653-4B38-A9C2-BB6350FD810D}"/>
                </a:ext>
              </a:extLst>
            </p:cNvPr>
            <p:cNvSpPr/>
            <p:nvPr/>
          </p:nvSpPr>
          <p:spPr>
            <a:xfrm>
              <a:off x="6757202" y="1914524"/>
              <a:ext cx="825808" cy="333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7" name="TextBox 6">
              <a:extLst>
                <a:ext uri="{FF2B5EF4-FFF2-40B4-BE49-F238E27FC236}">
                  <a16:creationId xmlns:a16="http://schemas.microsoft.com/office/drawing/2014/main" id="{C8BDB572-7379-4713-935D-52C150365CE4}"/>
                </a:ext>
              </a:extLst>
            </p:cNvPr>
            <p:cNvSpPr txBox="1"/>
            <p:nvPr/>
          </p:nvSpPr>
          <p:spPr>
            <a:xfrm>
              <a:off x="4024775" y="1949512"/>
              <a:ext cx="999569" cy="292388"/>
            </a:xfrm>
            <a:prstGeom prst="rect">
              <a:avLst/>
            </a:prstGeom>
            <a:noFill/>
          </p:spPr>
          <p:txBody>
            <a:bodyPr wrap="none" rtlCol="0">
              <a:spAutoFit/>
            </a:bodyPr>
            <a:lstStyle/>
            <a:p>
              <a:r>
                <a:rPr lang="es-PA" sz="1300" dirty="0"/>
                <a:t>Controlador</a:t>
              </a:r>
            </a:p>
          </p:txBody>
        </p:sp>
        <p:sp>
          <p:nvSpPr>
            <p:cNvPr id="13" name="TextBox 12">
              <a:extLst>
                <a:ext uri="{FF2B5EF4-FFF2-40B4-BE49-F238E27FC236}">
                  <a16:creationId xmlns:a16="http://schemas.microsoft.com/office/drawing/2014/main" id="{5664F530-274D-4B58-B21D-77A4A1BC6094}"/>
                </a:ext>
              </a:extLst>
            </p:cNvPr>
            <p:cNvSpPr txBox="1"/>
            <p:nvPr/>
          </p:nvSpPr>
          <p:spPr>
            <a:xfrm>
              <a:off x="5353050" y="1950401"/>
              <a:ext cx="809837" cy="292388"/>
            </a:xfrm>
            <a:prstGeom prst="rect">
              <a:avLst/>
            </a:prstGeom>
            <a:noFill/>
          </p:spPr>
          <p:txBody>
            <a:bodyPr wrap="none" rtlCol="0">
              <a:spAutoFit/>
            </a:bodyPr>
            <a:lstStyle/>
            <a:p>
              <a:r>
                <a:rPr lang="es-PA" sz="1300" dirty="0"/>
                <a:t>Actuador</a:t>
              </a:r>
            </a:p>
          </p:txBody>
        </p:sp>
        <p:sp>
          <p:nvSpPr>
            <p:cNvPr id="14" name="TextBox 13">
              <a:extLst>
                <a:ext uri="{FF2B5EF4-FFF2-40B4-BE49-F238E27FC236}">
                  <a16:creationId xmlns:a16="http://schemas.microsoft.com/office/drawing/2014/main" id="{C1736B4C-308C-46B3-AEE3-FD1828D994FD}"/>
                </a:ext>
              </a:extLst>
            </p:cNvPr>
            <p:cNvSpPr txBox="1"/>
            <p:nvPr/>
          </p:nvSpPr>
          <p:spPr>
            <a:xfrm>
              <a:off x="6741231" y="1845859"/>
              <a:ext cx="775790" cy="492443"/>
            </a:xfrm>
            <a:prstGeom prst="rect">
              <a:avLst/>
            </a:prstGeom>
            <a:noFill/>
          </p:spPr>
          <p:txBody>
            <a:bodyPr wrap="none" rtlCol="0">
              <a:spAutoFit/>
            </a:bodyPr>
            <a:lstStyle/>
            <a:p>
              <a:r>
                <a:rPr lang="es-PA" sz="1300" dirty="0"/>
                <a:t>Planta o </a:t>
              </a:r>
            </a:p>
            <a:p>
              <a:r>
                <a:rPr lang="es-PA" sz="1300" dirty="0"/>
                <a:t>Proceso</a:t>
              </a:r>
            </a:p>
          </p:txBody>
        </p:sp>
      </p:grpSp>
      <p:sp>
        <p:nvSpPr>
          <p:cNvPr id="16" name="Rectangle 15">
            <a:extLst>
              <a:ext uri="{FF2B5EF4-FFF2-40B4-BE49-F238E27FC236}">
                <a16:creationId xmlns:a16="http://schemas.microsoft.com/office/drawing/2014/main" id="{C4E6E43E-6F8C-4F58-AECE-214BFA1EE833}"/>
              </a:ext>
            </a:extLst>
          </p:cNvPr>
          <p:cNvSpPr/>
          <p:nvPr/>
        </p:nvSpPr>
        <p:spPr>
          <a:xfrm>
            <a:off x="426130" y="2342195"/>
            <a:ext cx="11390050" cy="1077218"/>
          </a:xfrm>
          <a:prstGeom prst="rect">
            <a:avLst/>
          </a:prstGeom>
        </p:spPr>
        <p:txBody>
          <a:bodyPr wrap="square">
            <a:spAutoFit/>
          </a:bodyPr>
          <a:lstStyle/>
          <a:p>
            <a:r>
              <a:rPr lang="es-PA" sz="1600" dirty="0"/>
              <a:t>En este caso no existe una señal de </a:t>
            </a:r>
            <a:r>
              <a:rPr lang="es-PA" sz="1600" u="sng" dirty="0"/>
              <a:t>realimentación</a:t>
            </a:r>
            <a:r>
              <a:rPr lang="es-PA" sz="1600" dirty="0"/>
              <a:t> o algún </a:t>
            </a:r>
            <a:r>
              <a:rPr lang="es-PA" sz="1600" b="1" dirty="0"/>
              <a:t>sensor</a:t>
            </a:r>
            <a:r>
              <a:rPr lang="es-PA" sz="1600" dirty="0"/>
              <a:t> que la genere. </a:t>
            </a:r>
            <a:r>
              <a:rPr lang="es-PA" sz="1600" b="1" dirty="0"/>
              <a:t>El controlador</a:t>
            </a:r>
            <a:r>
              <a:rPr lang="es-PA" sz="1600" dirty="0"/>
              <a:t> tiene como entrada la señal de </a:t>
            </a:r>
            <a:r>
              <a:rPr lang="es-PA" sz="1600" b="1" dirty="0"/>
              <a:t>entrada </a:t>
            </a:r>
            <a:r>
              <a:rPr lang="es-PA" sz="1600" dirty="0"/>
              <a:t>y actúa en respuesta directa a ella, generando como salida una ‘’acción de control’’; La acción de control sirve de entrada al actuador, causando cambios en el comportamiento de la planta. Al no existir un sensor dentro de este lazo, no hay certeza de que se alcance la respuesta deseada.</a:t>
            </a:r>
          </a:p>
        </p:txBody>
      </p:sp>
    </p:spTree>
    <p:extLst>
      <p:ext uri="{BB962C8B-B14F-4D97-AF65-F5344CB8AC3E}">
        <p14:creationId xmlns:p14="http://schemas.microsoft.com/office/powerpoint/2010/main" val="9914079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2918</Words>
  <Application>Microsoft Office PowerPoint</Application>
  <PresentationFormat>Widescreen</PresentationFormat>
  <Paragraphs>183</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(body)</vt:lpstr>
      <vt:lpstr>Calibri Light</vt:lpstr>
      <vt:lpstr>Cambria Math</vt:lpstr>
      <vt:lpstr>Wingdings</vt:lpstr>
      <vt:lpstr>Tema de Office</vt:lpstr>
      <vt:lpstr>PowerPoint Presentation</vt:lpstr>
      <vt:lpstr>Formato de evaluación</vt:lpstr>
      <vt:lpstr>INTRODUCCIÓN</vt:lpstr>
      <vt:lpstr>Sensores</vt:lpstr>
      <vt:lpstr>Plantas o Procesos</vt:lpstr>
      <vt:lpstr>Actuadores</vt:lpstr>
      <vt:lpstr>Sistema de control</vt:lpstr>
      <vt:lpstr>Tipos de lazos en un sistema de control</vt:lpstr>
      <vt:lpstr>Tipos de lazos en un sistema de control</vt:lpstr>
      <vt:lpstr>Tipos de lazos en un sistema de control</vt:lpstr>
      <vt:lpstr>Control Manual y Control Automático.</vt:lpstr>
      <vt:lpstr>CONTROL MANUAL</vt:lpstr>
      <vt:lpstr>Control Multivariable</vt:lpstr>
      <vt:lpstr>Control digital y control continuo</vt:lpstr>
      <vt:lpstr>SISTEMAS LTI</vt:lpstr>
      <vt:lpstr>SISTEMAS NO LINEALES</vt:lpstr>
      <vt:lpstr>PowerPoint Presentation</vt:lpstr>
      <vt:lpstr>Ejemplo 1: Control de velocidad de una mesa giratoria</vt:lpstr>
      <vt:lpstr>Ejemplo 2: Control de Dosificación de insulina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Lourdes Villamil</dc:creator>
  <cp:lastModifiedBy>Ricardo Gutierrez</cp:lastModifiedBy>
  <cp:revision>14</cp:revision>
  <dcterms:created xsi:type="dcterms:W3CDTF">2020-03-12T04:09:22Z</dcterms:created>
  <dcterms:modified xsi:type="dcterms:W3CDTF">2020-03-25T17:49:55Z</dcterms:modified>
</cp:coreProperties>
</file>